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9" r:id="rId2"/>
    <p:sldId id="263" r:id="rId3"/>
    <p:sldId id="261" r:id="rId4"/>
    <p:sldId id="262" r:id="rId5"/>
    <p:sldId id="264" r:id="rId6"/>
    <p:sldId id="260" r:id="rId7"/>
    <p:sldId id="265" r:id="rId8"/>
    <p:sldId id="267" r:id="rId9"/>
    <p:sldId id="266" r:id="rId10"/>
    <p:sldId id="268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29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8" autoAdjust="0"/>
    <p:restoredTop sz="90344"/>
  </p:normalViewPr>
  <p:slideViewPr>
    <p:cSldViewPr snapToGrid="0">
      <p:cViewPr varScale="1">
        <p:scale>
          <a:sx n="104" d="100"/>
          <a:sy n="104" d="100"/>
        </p:scale>
        <p:origin x="8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jpe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jpg>
</file>

<file path=ppt/media/image17.jpg>
</file>

<file path=ppt/media/image19.png>
</file>

<file path=ppt/media/image2.png>
</file>

<file path=ppt/media/image20.png>
</file>

<file path=ppt/media/image21.png>
</file>

<file path=ppt/media/image2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2F9527-BFF7-BB42-8FD0-45065EC4A261}" type="datetimeFigureOut">
              <a:rPr lang="en-US" smtClean="0"/>
              <a:t>1/13/23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55372F-84C9-2B45-AC7F-413D49927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328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B5A2DF9-3384-4DF7-8289-DA197368C10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635000">
            <a:solidFill>
              <a:srgbClr val="E84A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0B71D6-48CD-4D87-8335-1852F7DDBF74}"/>
              </a:ext>
            </a:extLst>
          </p:cNvPr>
          <p:cNvSpPr txBox="1"/>
          <p:nvPr/>
        </p:nvSpPr>
        <p:spPr>
          <a:xfrm rot="606815">
            <a:off x="-1079200" y="-569645"/>
            <a:ext cx="3673310" cy="7546972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E6981F6-33D9-4A2D-A507-0EC06D88C40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83647" y="2383691"/>
            <a:ext cx="9093646" cy="1466831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algn="l"/>
            <a:r>
              <a:rPr lang="en-US" sz="4800" dirty="0"/>
              <a:t>Title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2E1D6D-B9DD-4168-A762-21B30DB18865}"/>
              </a:ext>
            </a:extLst>
          </p:cNvPr>
          <p:cNvCxnSpPr>
            <a:cxnSpLocks/>
          </p:cNvCxnSpPr>
          <p:nvPr/>
        </p:nvCxnSpPr>
        <p:spPr>
          <a:xfrm flipH="1">
            <a:off x="1863632" y="-365760"/>
            <a:ext cx="1375236" cy="7606971"/>
          </a:xfrm>
          <a:prstGeom prst="line">
            <a:avLst/>
          </a:prstGeom>
          <a:ln w="317500">
            <a:solidFill>
              <a:srgbClr val="E84A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C7903A5-DC4C-4AD1-96D3-486EAE243A15}"/>
              </a:ext>
            </a:extLst>
          </p:cNvPr>
          <p:cNvSpPr/>
          <p:nvPr/>
        </p:nvSpPr>
        <p:spPr>
          <a:xfrm>
            <a:off x="-301062" y="201281"/>
            <a:ext cx="3392352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Kwiat</a:t>
            </a: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2800" i="1" dirty="0">
                <a:solidFill>
                  <a:schemeClr val="bg1"/>
                </a:solidFill>
              </a:rPr>
              <a:t>Quantum</a:t>
            </a:r>
          </a:p>
          <a:p>
            <a:pPr algn="ctr"/>
            <a:r>
              <a:rPr lang="en-US" sz="2800" i="1" dirty="0">
                <a:solidFill>
                  <a:schemeClr val="bg1"/>
                </a:solidFill>
              </a:rPr>
              <a:t>Information </a:t>
            </a:r>
          </a:p>
          <a:p>
            <a:pPr algn="ctr"/>
            <a:r>
              <a:rPr lang="en-US" sz="3600" b="1" dirty="0">
                <a:solidFill>
                  <a:schemeClr val="bg1"/>
                </a:solidFill>
              </a:rPr>
              <a:t>Group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2601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C31505-DC2B-49FE-90D0-472DE7E97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A0AF6-40B5-244D-BE03-57C2E2D0AB91}" type="datetime1">
              <a:rPr lang="en-US" smtClean="0"/>
              <a:t>1/13/23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1792B6-A129-4CE7-8F4A-319886427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D85836-EF0A-494E-BC2F-85A0C74C9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633CE3E-E424-4655-B04D-9D23DC9728B7}"/>
              </a:ext>
            </a:extLst>
          </p:cNvPr>
          <p:cNvGrpSpPr/>
          <p:nvPr/>
        </p:nvGrpSpPr>
        <p:grpSpPr>
          <a:xfrm>
            <a:off x="0" y="-213360"/>
            <a:ext cx="12192000" cy="1849120"/>
            <a:chOff x="0" y="-213360"/>
            <a:chExt cx="12192000" cy="184912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E6D533-80CD-4C3B-A041-7B27DF2FF6E5}"/>
                </a:ext>
              </a:extLst>
            </p:cNvPr>
            <p:cNvSpPr/>
            <p:nvPr userDrawn="1"/>
          </p:nvSpPr>
          <p:spPr>
            <a:xfrm>
              <a:off x="0" y="0"/>
              <a:ext cx="12192000" cy="1412999"/>
            </a:xfrm>
            <a:prstGeom prst="rect">
              <a:avLst/>
            </a:prstGeom>
            <a:solidFill>
              <a:srgbClr val="13294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12" name="Arc 11">
              <a:extLst>
                <a:ext uri="{FF2B5EF4-FFF2-40B4-BE49-F238E27FC236}">
                  <a16:creationId xmlns:a16="http://schemas.microsoft.com/office/drawing/2014/main" id="{F3EADFD7-303D-4244-9F27-A8320FD8908F}"/>
                </a:ext>
              </a:extLst>
            </p:cNvPr>
            <p:cNvSpPr/>
            <p:nvPr/>
          </p:nvSpPr>
          <p:spPr>
            <a:xfrm rot="16200000">
              <a:off x="5888100" y="-466814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Arc 12">
              <a:extLst>
                <a:ext uri="{FF2B5EF4-FFF2-40B4-BE49-F238E27FC236}">
                  <a16:creationId xmlns:a16="http://schemas.microsoft.com/office/drawing/2014/main" id="{BA9DE6AA-0EAE-42B6-9472-057C01E714F8}"/>
                </a:ext>
              </a:extLst>
            </p:cNvPr>
            <p:cNvSpPr/>
            <p:nvPr/>
          </p:nvSpPr>
          <p:spPr>
            <a:xfrm rot="5400000" flipV="1">
              <a:off x="5888100" y="-610146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rgbClr val="E84A27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52783DE4-BBF3-4753-AF19-A5E05BB20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5460"/>
            <a:ext cx="12191999" cy="1412999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836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0BF5D-AC7B-47D5-A361-22E002159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66752-5F9F-4CBD-8435-1C7DC0733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1B924-725F-374C-A496-B53D07B9F231}" type="datetime1">
              <a:rPr lang="en-US" smtClean="0"/>
              <a:t>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AE2A0-35D4-4412-BCC1-334201CCA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58699-5FD2-412A-81B2-57B910ADF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FC4E124-F0FD-4C60-8B98-EB8228EC94A0}"/>
              </a:ext>
            </a:extLst>
          </p:cNvPr>
          <p:cNvGrpSpPr/>
          <p:nvPr/>
        </p:nvGrpSpPr>
        <p:grpSpPr>
          <a:xfrm>
            <a:off x="0" y="-213360"/>
            <a:ext cx="12192000" cy="1849120"/>
            <a:chOff x="0" y="-213360"/>
            <a:chExt cx="12192000" cy="184912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562F31-EBE9-4DC0-BB97-89CC77A1B819}"/>
                </a:ext>
              </a:extLst>
            </p:cNvPr>
            <p:cNvSpPr/>
            <p:nvPr userDrawn="1"/>
          </p:nvSpPr>
          <p:spPr>
            <a:xfrm>
              <a:off x="0" y="0"/>
              <a:ext cx="12192000" cy="1412999"/>
            </a:xfrm>
            <a:prstGeom prst="rect">
              <a:avLst/>
            </a:prstGeom>
            <a:solidFill>
              <a:srgbClr val="13294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9" name="Arc 8">
              <a:extLst>
                <a:ext uri="{FF2B5EF4-FFF2-40B4-BE49-F238E27FC236}">
                  <a16:creationId xmlns:a16="http://schemas.microsoft.com/office/drawing/2014/main" id="{DD5460F7-0D56-4727-9E6A-77E72C5A8391}"/>
                </a:ext>
              </a:extLst>
            </p:cNvPr>
            <p:cNvSpPr/>
            <p:nvPr/>
          </p:nvSpPr>
          <p:spPr>
            <a:xfrm rot="16200000">
              <a:off x="5888100" y="-466814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B8F58D3B-E52A-4812-B9A9-4D18894F54DE}"/>
                </a:ext>
              </a:extLst>
            </p:cNvPr>
            <p:cNvSpPr/>
            <p:nvPr/>
          </p:nvSpPr>
          <p:spPr>
            <a:xfrm rot="5400000" flipV="1">
              <a:off x="5888100" y="-610146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rgbClr val="E84A27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E2EAE54B-3C9E-4F08-99CC-4DBD84EF8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5460"/>
            <a:ext cx="12191999" cy="1412999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288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6C303-3ACE-49C2-87B3-4E9E36860A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0B58A-990F-4AB7-A258-23C90CF445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E66CDD-E961-42B1-BAFD-3A17776E9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7CDEB-59F4-CA41-99C0-D8454E92D2DD}" type="datetime1">
              <a:rPr lang="en-US" smtClean="0"/>
              <a:t>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0870C-F64F-4800-9DCD-FE180204F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D844C4-CF8B-4442-B61C-7DB41CDB5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14DD056-502E-4E40-AB8F-AEED9A7AFE93}"/>
              </a:ext>
            </a:extLst>
          </p:cNvPr>
          <p:cNvGrpSpPr/>
          <p:nvPr/>
        </p:nvGrpSpPr>
        <p:grpSpPr>
          <a:xfrm>
            <a:off x="0" y="-213360"/>
            <a:ext cx="12192000" cy="1849120"/>
            <a:chOff x="0" y="-213360"/>
            <a:chExt cx="12192000" cy="184912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3E4C11-5D5F-4EDE-9C30-C8094E6D1305}"/>
                </a:ext>
              </a:extLst>
            </p:cNvPr>
            <p:cNvSpPr/>
            <p:nvPr userDrawn="1"/>
          </p:nvSpPr>
          <p:spPr>
            <a:xfrm>
              <a:off x="0" y="0"/>
              <a:ext cx="12192000" cy="1412999"/>
            </a:xfrm>
            <a:prstGeom prst="rect">
              <a:avLst/>
            </a:prstGeom>
            <a:solidFill>
              <a:srgbClr val="13294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14" name="Arc 13">
              <a:extLst>
                <a:ext uri="{FF2B5EF4-FFF2-40B4-BE49-F238E27FC236}">
                  <a16:creationId xmlns:a16="http://schemas.microsoft.com/office/drawing/2014/main" id="{70149381-5263-40AA-9973-420C7E8AC7F7}"/>
                </a:ext>
              </a:extLst>
            </p:cNvPr>
            <p:cNvSpPr/>
            <p:nvPr/>
          </p:nvSpPr>
          <p:spPr>
            <a:xfrm rot="16200000">
              <a:off x="5888100" y="-466814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c 14">
              <a:extLst>
                <a:ext uri="{FF2B5EF4-FFF2-40B4-BE49-F238E27FC236}">
                  <a16:creationId xmlns:a16="http://schemas.microsoft.com/office/drawing/2014/main" id="{877DA4B1-E896-4D9A-8F40-CD6D85F8FCCF}"/>
                </a:ext>
              </a:extLst>
            </p:cNvPr>
            <p:cNvSpPr/>
            <p:nvPr/>
          </p:nvSpPr>
          <p:spPr>
            <a:xfrm rot="5400000" flipV="1">
              <a:off x="5888100" y="-610146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rgbClr val="E84A27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30CB2644-1C66-42DA-BD24-240749752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5460"/>
            <a:ext cx="12191999" cy="1412999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423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5EA9B9-6538-481C-90F1-9D410D4B32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057222-4564-40A9-A711-A97EE5DC4A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0C0B14-86A1-4F4F-8174-7A92010EF9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008D3B-6BF9-4972-A910-F94A6A2A75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29B29A-9D06-44EE-ABEC-1709B7B5A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DC6DF-B184-2448-81B6-BF3C0BA09A11}" type="datetime1">
              <a:rPr lang="en-US" smtClean="0"/>
              <a:t>1/13/23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B30618-1B07-4AD1-8F84-747D11FEE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6C5269-2138-4DB5-AA72-5EE9CFA69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0EB49F3-5BE2-43F4-92D4-AD3992B49ECD}"/>
              </a:ext>
            </a:extLst>
          </p:cNvPr>
          <p:cNvGrpSpPr/>
          <p:nvPr/>
        </p:nvGrpSpPr>
        <p:grpSpPr>
          <a:xfrm>
            <a:off x="0" y="-213360"/>
            <a:ext cx="12192000" cy="1849120"/>
            <a:chOff x="0" y="-213360"/>
            <a:chExt cx="12192000" cy="184912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19D6264-A766-40A2-BB55-D3C00FE1CB8B}"/>
                </a:ext>
              </a:extLst>
            </p:cNvPr>
            <p:cNvSpPr/>
            <p:nvPr userDrawn="1"/>
          </p:nvSpPr>
          <p:spPr>
            <a:xfrm>
              <a:off x="0" y="0"/>
              <a:ext cx="12192000" cy="1412999"/>
            </a:xfrm>
            <a:prstGeom prst="rect">
              <a:avLst/>
            </a:prstGeom>
            <a:solidFill>
              <a:srgbClr val="13294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16" name="Arc 15">
              <a:extLst>
                <a:ext uri="{FF2B5EF4-FFF2-40B4-BE49-F238E27FC236}">
                  <a16:creationId xmlns:a16="http://schemas.microsoft.com/office/drawing/2014/main" id="{06549062-33E3-4826-A1BC-C557AB51D698}"/>
                </a:ext>
              </a:extLst>
            </p:cNvPr>
            <p:cNvSpPr/>
            <p:nvPr/>
          </p:nvSpPr>
          <p:spPr>
            <a:xfrm rot="16200000">
              <a:off x="5888100" y="-466814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Arc 16">
              <a:extLst>
                <a:ext uri="{FF2B5EF4-FFF2-40B4-BE49-F238E27FC236}">
                  <a16:creationId xmlns:a16="http://schemas.microsoft.com/office/drawing/2014/main" id="{0065906B-C299-4FBA-8240-086AF60D65BF}"/>
                </a:ext>
              </a:extLst>
            </p:cNvPr>
            <p:cNvSpPr/>
            <p:nvPr/>
          </p:nvSpPr>
          <p:spPr>
            <a:xfrm rot="5400000" flipV="1">
              <a:off x="5888100" y="-6101460"/>
              <a:ext cx="415800" cy="12192000"/>
            </a:xfrm>
            <a:prstGeom prst="arc">
              <a:avLst>
                <a:gd name="adj1" fmla="val 16200000"/>
                <a:gd name="adj2" fmla="val 5402140"/>
              </a:avLst>
            </a:prstGeom>
            <a:solidFill>
              <a:srgbClr val="E84A27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C8FAE8FD-E07A-496E-9B64-3B71F6B52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5460"/>
            <a:ext cx="12191999" cy="1412999"/>
          </a:xfrm>
          <a:prstGeom prst="rect">
            <a:avLst/>
          </a:prstGeom>
        </p:spPr>
        <p:txBody>
          <a:bodyPr anchor="ctr"/>
          <a:lstStyle>
            <a:lvl1pPr algn="ct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562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40F31-0D7A-4359-9098-0C9F0F10F7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F6661F-F0E2-479F-B370-89377D834C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9372AD-1324-491E-9146-C2E0322BB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42A32-2542-694E-A953-0F1148D27FC5}" type="datetime1">
              <a:rPr lang="en-US" smtClean="0"/>
              <a:t>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D164B-78A9-41F0-9921-4345FFB1D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B4002-E678-4B31-ADE4-EBAD5E8E9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585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B679F7-3E54-42FB-BA7A-035AF5F400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573BD-B418-4E3C-BD24-984547BEAA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7BD913-E5E7-594F-9F64-92220A33714B}" type="datetime1">
              <a:rPr lang="en-US" smtClean="0"/>
              <a:t>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EC67D-CDE6-422D-AE3F-849D6DFB80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DCA3D-21F5-4DBF-B82A-ECB945A780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8B71F6-63FF-495C-992E-40FB3D909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997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0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C04AF-7B86-094D-A31F-C98B84F6A6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In-Fiber Network</a:t>
            </a:r>
          </a:p>
        </p:txBody>
      </p:sp>
    </p:spTree>
    <p:extLst>
      <p:ext uri="{BB962C8B-B14F-4D97-AF65-F5344CB8AC3E}">
        <p14:creationId xmlns:p14="http://schemas.microsoft.com/office/powerpoint/2010/main" val="4038818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209543-2B71-A693-6689-2CA9A5B13A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57"/>
          <a:stretch/>
        </p:blipFill>
        <p:spPr>
          <a:xfrm>
            <a:off x="-159468" y="1235676"/>
            <a:ext cx="6341529" cy="69710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FB11A98-A88E-DA9F-3BC8-09D011EC0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9762" y="126929"/>
            <a:ext cx="4839200" cy="32841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963E8FB-72C4-E256-57F2-B63C0026C0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2061" y="3446964"/>
            <a:ext cx="4646901" cy="3284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6069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306195-B3E3-FD4B-BDE7-9B094A520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11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42DC53B-751B-1B49-BEC5-AA5516461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Pritel</a:t>
            </a:r>
            <a:r>
              <a:rPr lang="en-US" dirty="0"/>
              <a:t> SHG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1318E-B20D-644A-9A2F-BCADB16F4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595" y="2337725"/>
            <a:ext cx="4839128" cy="32295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BA6C52A-402A-9141-89D9-73CE1B131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5371" y="2219010"/>
            <a:ext cx="5419333" cy="3466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167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7FAEB8-BDAE-334C-BDD2-E4AC3CD8A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12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2C4C95-6D09-C747-9A11-040217DEB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PPS Future Measurements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6B834A4E-21C3-FF47-85F9-A361DF9FC20E}"/>
              </a:ext>
            </a:extLst>
          </p:cNvPr>
          <p:cNvCxnSpPr>
            <a:cxnSpLocks/>
          </p:cNvCxnSpPr>
          <p:nvPr/>
        </p:nvCxnSpPr>
        <p:spPr>
          <a:xfrm>
            <a:off x="8296420" y="3491298"/>
            <a:ext cx="1281853" cy="13612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A5682096-9536-4C4E-83C5-B0684DCB013C}"/>
              </a:ext>
            </a:extLst>
          </p:cNvPr>
          <p:cNvSpPr txBox="1"/>
          <p:nvPr/>
        </p:nvSpPr>
        <p:spPr>
          <a:xfrm>
            <a:off x="4923902" y="5852550"/>
            <a:ext cx="17970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F1=150 mm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AE87CE0-EC03-0F42-91A4-067830B1B2C7}"/>
              </a:ext>
            </a:extLst>
          </p:cNvPr>
          <p:cNvSpPr txBox="1"/>
          <p:nvPr/>
        </p:nvSpPr>
        <p:spPr>
          <a:xfrm>
            <a:off x="8530706" y="5866543"/>
            <a:ext cx="19522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F2=200 mm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B782762B-E03B-F440-9528-664EE256E73D}"/>
              </a:ext>
            </a:extLst>
          </p:cNvPr>
          <p:cNvCxnSpPr>
            <a:cxnSpLocks/>
          </p:cNvCxnSpPr>
          <p:nvPr/>
        </p:nvCxnSpPr>
        <p:spPr>
          <a:xfrm flipV="1">
            <a:off x="7265731" y="5474587"/>
            <a:ext cx="1690706" cy="7837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68752625-E058-4044-AE0F-77C6463DED98}"/>
              </a:ext>
            </a:extLst>
          </p:cNvPr>
          <p:cNvCxnSpPr>
            <a:cxnSpLocks/>
          </p:cNvCxnSpPr>
          <p:nvPr/>
        </p:nvCxnSpPr>
        <p:spPr>
          <a:xfrm>
            <a:off x="7265731" y="5552964"/>
            <a:ext cx="1690706" cy="7837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D4F1566F-FCC3-2C4C-AC77-41636A85FA78}"/>
              </a:ext>
            </a:extLst>
          </p:cNvPr>
          <p:cNvSpPr txBox="1"/>
          <p:nvPr/>
        </p:nvSpPr>
        <p:spPr>
          <a:xfrm>
            <a:off x="6867153" y="5247227"/>
            <a:ext cx="17078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Signal beam waist  39um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9BAF5602-99CD-314B-BA25-5A51A24141A2}"/>
              </a:ext>
            </a:extLst>
          </p:cNvPr>
          <p:cNvSpPr txBox="1"/>
          <p:nvPr/>
        </p:nvSpPr>
        <p:spPr>
          <a:xfrm>
            <a:off x="8430813" y="5000902"/>
            <a:ext cx="17078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Signal beam waist 2.5mm</a:t>
            </a: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B5AB2DA5-C6CE-E747-90BF-A69510323B68}"/>
              </a:ext>
            </a:extLst>
          </p:cNvPr>
          <p:cNvCxnSpPr>
            <a:cxnSpLocks/>
          </p:cNvCxnSpPr>
          <p:nvPr/>
        </p:nvCxnSpPr>
        <p:spPr>
          <a:xfrm>
            <a:off x="8956437" y="5474587"/>
            <a:ext cx="169070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94FFB7FA-5336-F949-A763-4FC70E68EACB}"/>
              </a:ext>
            </a:extLst>
          </p:cNvPr>
          <p:cNvCxnSpPr>
            <a:cxnSpLocks/>
          </p:cNvCxnSpPr>
          <p:nvPr/>
        </p:nvCxnSpPr>
        <p:spPr>
          <a:xfrm>
            <a:off x="8956437" y="5631341"/>
            <a:ext cx="169070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ABDF6B1-2E16-4846-B134-F313A685481A}"/>
              </a:ext>
            </a:extLst>
          </p:cNvPr>
          <p:cNvCxnSpPr>
            <a:cxnSpLocks/>
          </p:cNvCxnSpPr>
          <p:nvPr/>
        </p:nvCxnSpPr>
        <p:spPr>
          <a:xfrm>
            <a:off x="10692862" y="5474587"/>
            <a:ext cx="250064" cy="783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39A1A09-E230-2745-AE52-E8CB87E06C07}"/>
              </a:ext>
            </a:extLst>
          </p:cNvPr>
          <p:cNvCxnSpPr>
            <a:cxnSpLocks/>
          </p:cNvCxnSpPr>
          <p:nvPr/>
        </p:nvCxnSpPr>
        <p:spPr>
          <a:xfrm flipV="1">
            <a:off x="10692862" y="5543350"/>
            <a:ext cx="250064" cy="976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B52BA900-95C9-8542-96FF-4F11C6D155A6}"/>
              </a:ext>
            </a:extLst>
          </p:cNvPr>
          <p:cNvSpPr txBox="1"/>
          <p:nvPr/>
        </p:nvSpPr>
        <p:spPr>
          <a:xfrm>
            <a:off x="10276870" y="5078927"/>
            <a:ext cx="945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F=15.29mm</a:t>
            </a:r>
            <a:r>
              <a:rPr lang="en-US" dirty="0"/>
              <a:t> </a:t>
            </a:r>
          </a:p>
        </p:txBody>
      </p: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8916E764-1D60-9441-A28E-EC29184C95EA}"/>
              </a:ext>
            </a:extLst>
          </p:cNvPr>
          <p:cNvCxnSpPr>
            <a:cxnSpLocks/>
          </p:cNvCxnSpPr>
          <p:nvPr/>
        </p:nvCxnSpPr>
        <p:spPr>
          <a:xfrm flipV="1">
            <a:off x="5274890" y="5552964"/>
            <a:ext cx="1581538" cy="13849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4273B37F-8644-494C-A0DF-649090013BA9}"/>
              </a:ext>
            </a:extLst>
          </p:cNvPr>
          <p:cNvSpPr txBox="1"/>
          <p:nvPr/>
        </p:nvSpPr>
        <p:spPr>
          <a:xfrm>
            <a:off x="6198616" y="5670779"/>
            <a:ext cx="17078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Pump beam waist  25um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D12366D-1B8B-0644-81DB-4C7FB29685E4}"/>
              </a:ext>
            </a:extLst>
          </p:cNvPr>
          <p:cNvSpPr txBox="1"/>
          <p:nvPr/>
        </p:nvSpPr>
        <p:spPr>
          <a:xfrm>
            <a:off x="4677415" y="4980563"/>
            <a:ext cx="17078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Pump beam waist  1.5mm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3FB40653-6E74-5449-B4E9-744948E4E8DD}"/>
              </a:ext>
            </a:extLst>
          </p:cNvPr>
          <p:cNvSpPr/>
          <p:nvPr/>
        </p:nvSpPr>
        <p:spPr>
          <a:xfrm>
            <a:off x="5154977" y="2614421"/>
            <a:ext cx="870621" cy="3769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E8AB754D-C5AC-4E41-ABBD-348C429A64A9}"/>
              </a:ext>
            </a:extLst>
          </p:cNvPr>
          <p:cNvSpPr txBox="1"/>
          <p:nvPr/>
        </p:nvSpPr>
        <p:spPr>
          <a:xfrm>
            <a:off x="4794253" y="2621714"/>
            <a:ext cx="1581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Pritel</a:t>
            </a:r>
            <a:endParaRPr lang="en-US" dirty="0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1B2CC173-E7C4-A045-8F0C-ECD8883DA9FE}"/>
              </a:ext>
            </a:extLst>
          </p:cNvPr>
          <p:cNvSpPr/>
          <p:nvPr/>
        </p:nvSpPr>
        <p:spPr>
          <a:xfrm>
            <a:off x="6405699" y="2614057"/>
            <a:ext cx="571044" cy="3769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E1A0D7B2-302E-3C4D-8A45-C9A463759E9C}"/>
              </a:ext>
            </a:extLst>
          </p:cNvPr>
          <p:cNvSpPr txBox="1"/>
          <p:nvPr/>
        </p:nvSpPr>
        <p:spPr>
          <a:xfrm>
            <a:off x="6436614" y="2644300"/>
            <a:ext cx="5373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SHG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A5EEE664-E1EB-004E-A1B1-CB3F4167D38F}"/>
              </a:ext>
            </a:extLst>
          </p:cNvPr>
          <p:cNvCxnSpPr>
            <a:cxnSpLocks/>
            <a:stCxn id="96" idx="3"/>
            <a:endCxn id="98" idx="1"/>
          </p:cNvCxnSpPr>
          <p:nvPr/>
        </p:nvCxnSpPr>
        <p:spPr>
          <a:xfrm flipV="1">
            <a:off x="6025598" y="2802552"/>
            <a:ext cx="380101" cy="364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A330AC2-2E08-284D-BE84-79E39324A655}"/>
              </a:ext>
            </a:extLst>
          </p:cNvPr>
          <p:cNvCxnSpPr>
            <a:cxnSpLocks/>
          </p:cNvCxnSpPr>
          <p:nvPr/>
        </p:nvCxnSpPr>
        <p:spPr>
          <a:xfrm flipV="1">
            <a:off x="6998785" y="2802551"/>
            <a:ext cx="1163878" cy="1102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ectangle 101">
            <a:extLst>
              <a:ext uri="{FF2B5EF4-FFF2-40B4-BE49-F238E27FC236}">
                <a16:creationId xmlns:a16="http://schemas.microsoft.com/office/drawing/2014/main" id="{F33E5850-EAB2-E544-BD51-164FEA800EF4}"/>
              </a:ext>
            </a:extLst>
          </p:cNvPr>
          <p:cNvSpPr/>
          <p:nvPr/>
        </p:nvSpPr>
        <p:spPr>
          <a:xfrm flipH="1">
            <a:off x="7371371" y="2714756"/>
            <a:ext cx="45719" cy="162107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123E79E5-15A6-BC4C-931A-631AC220B706}"/>
              </a:ext>
            </a:extLst>
          </p:cNvPr>
          <p:cNvSpPr txBox="1"/>
          <p:nvPr/>
        </p:nvSpPr>
        <p:spPr>
          <a:xfrm>
            <a:off x="7203896" y="252769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HWP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8DA87BFE-1A92-1443-A9EE-525ADD2BD6E1}"/>
              </a:ext>
            </a:extLst>
          </p:cNvPr>
          <p:cNvSpPr txBox="1"/>
          <p:nvPr/>
        </p:nvSpPr>
        <p:spPr>
          <a:xfrm>
            <a:off x="7502931" y="2518282"/>
            <a:ext cx="39786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QWP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002A9445-751D-1645-AF7F-011871B93FA9}"/>
              </a:ext>
            </a:extLst>
          </p:cNvPr>
          <p:cNvSpPr/>
          <p:nvPr/>
        </p:nvSpPr>
        <p:spPr>
          <a:xfrm>
            <a:off x="7675342" y="2708431"/>
            <a:ext cx="45719" cy="162107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4D95FAEB-0DD2-6C49-84D4-F475FAAB96F6}"/>
              </a:ext>
            </a:extLst>
          </p:cNvPr>
          <p:cNvSpPr/>
          <p:nvPr/>
        </p:nvSpPr>
        <p:spPr>
          <a:xfrm rot="19431541">
            <a:off x="8162663" y="2692911"/>
            <a:ext cx="45719" cy="258328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5245D414-A227-7C45-ACA4-B65EA9BBFC06}"/>
              </a:ext>
            </a:extLst>
          </p:cNvPr>
          <p:cNvSpPr txBox="1"/>
          <p:nvPr/>
        </p:nvSpPr>
        <p:spPr>
          <a:xfrm>
            <a:off x="8187475" y="2657378"/>
            <a:ext cx="5261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Dichroic</a:t>
            </a:r>
          </a:p>
        </p:txBody>
      </p: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664F6DB2-A47E-BC4E-8CF3-776391DAE0D2}"/>
              </a:ext>
            </a:extLst>
          </p:cNvPr>
          <p:cNvCxnSpPr>
            <a:cxnSpLocks/>
            <a:stCxn id="109" idx="0"/>
          </p:cNvCxnSpPr>
          <p:nvPr/>
        </p:nvCxnSpPr>
        <p:spPr>
          <a:xfrm flipH="1" flipV="1">
            <a:off x="8162663" y="2813577"/>
            <a:ext cx="6331" cy="55050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 108">
            <a:extLst>
              <a:ext uri="{FF2B5EF4-FFF2-40B4-BE49-F238E27FC236}">
                <a16:creationId xmlns:a16="http://schemas.microsoft.com/office/drawing/2014/main" id="{3C9E2C11-B747-B94A-B29A-36DAB5377861}"/>
              </a:ext>
            </a:extLst>
          </p:cNvPr>
          <p:cNvSpPr/>
          <p:nvPr/>
        </p:nvSpPr>
        <p:spPr>
          <a:xfrm>
            <a:off x="8045821" y="3364083"/>
            <a:ext cx="246345" cy="2476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A6F299F3-CBF6-E64B-8F48-C8BB97F4C6F4}"/>
              </a:ext>
            </a:extLst>
          </p:cNvPr>
          <p:cNvCxnSpPr>
            <a:cxnSpLocks/>
          </p:cNvCxnSpPr>
          <p:nvPr/>
        </p:nvCxnSpPr>
        <p:spPr>
          <a:xfrm rot="5400000">
            <a:off x="8045821" y="3364083"/>
            <a:ext cx="246345" cy="24965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8A6D982E-C41B-C645-8DF6-0F1D3D9A9391}"/>
              </a:ext>
            </a:extLst>
          </p:cNvPr>
          <p:cNvSpPr txBox="1"/>
          <p:nvPr/>
        </p:nvSpPr>
        <p:spPr>
          <a:xfrm>
            <a:off x="8142158" y="3587427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DPBS</a:t>
            </a:r>
          </a:p>
        </p:txBody>
      </p: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B72DB0F5-6C11-0040-8FCF-3C53FF15A551}"/>
              </a:ext>
            </a:extLst>
          </p:cNvPr>
          <p:cNvCxnSpPr>
            <a:cxnSpLocks/>
          </p:cNvCxnSpPr>
          <p:nvPr/>
        </p:nvCxnSpPr>
        <p:spPr>
          <a:xfrm flipH="1" flipV="1">
            <a:off x="8185787" y="3625861"/>
            <a:ext cx="6331" cy="55050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Rectangle 112">
            <a:extLst>
              <a:ext uri="{FF2B5EF4-FFF2-40B4-BE49-F238E27FC236}">
                <a16:creationId xmlns:a16="http://schemas.microsoft.com/office/drawing/2014/main" id="{8F001BF7-24AD-CC45-AC42-9B3D59855AA6}"/>
              </a:ext>
            </a:extLst>
          </p:cNvPr>
          <p:cNvSpPr/>
          <p:nvPr/>
        </p:nvSpPr>
        <p:spPr>
          <a:xfrm rot="19447108">
            <a:off x="8116792" y="4165530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150ECA78-20F8-B247-99DE-1C0320B9C04F}"/>
              </a:ext>
            </a:extLst>
          </p:cNvPr>
          <p:cNvCxnSpPr>
            <a:cxnSpLocks/>
            <a:stCxn id="113" idx="0"/>
            <a:endCxn id="117" idx="2"/>
          </p:cNvCxnSpPr>
          <p:nvPr/>
        </p:nvCxnSpPr>
        <p:spPr>
          <a:xfrm flipH="1" flipV="1">
            <a:off x="7539495" y="3511875"/>
            <a:ext cx="636059" cy="65799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ectangle 114">
            <a:extLst>
              <a:ext uri="{FF2B5EF4-FFF2-40B4-BE49-F238E27FC236}">
                <a16:creationId xmlns:a16="http://schemas.microsoft.com/office/drawing/2014/main" id="{329382F9-DAF2-8C4D-BCCE-BE2D9D765636}"/>
              </a:ext>
            </a:extLst>
          </p:cNvPr>
          <p:cNvSpPr/>
          <p:nvPr/>
        </p:nvSpPr>
        <p:spPr>
          <a:xfrm flipH="1">
            <a:off x="7859886" y="3409976"/>
            <a:ext cx="45719" cy="18986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7BD89A9C-12A8-B343-B4F8-AB76AF382A0F}"/>
              </a:ext>
            </a:extLst>
          </p:cNvPr>
          <p:cNvCxnSpPr>
            <a:cxnSpLocks/>
          </p:cNvCxnSpPr>
          <p:nvPr/>
        </p:nvCxnSpPr>
        <p:spPr>
          <a:xfrm flipH="1">
            <a:off x="7500340" y="3497940"/>
            <a:ext cx="546021" cy="128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Rectangle 116">
            <a:extLst>
              <a:ext uri="{FF2B5EF4-FFF2-40B4-BE49-F238E27FC236}">
                <a16:creationId xmlns:a16="http://schemas.microsoft.com/office/drawing/2014/main" id="{5C8BD11F-BA10-7641-BFCD-F0C5D0D3AC8D}"/>
              </a:ext>
            </a:extLst>
          </p:cNvPr>
          <p:cNvSpPr/>
          <p:nvPr/>
        </p:nvSpPr>
        <p:spPr>
          <a:xfrm rot="17984657">
            <a:off x="7447488" y="3477675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D8EC310D-16F3-E34A-BD19-F0BD1C99789B}"/>
              </a:ext>
            </a:extLst>
          </p:cNvPr>
          <p:cNvCxnSpPr/>
          <p:nvPr/>
        </p:nvCxnSpPr>
        <p:spPr>
          <a:xfrm flipV="1">
            <a:off x="7335188" y="3671009"/>
            <a:ext cx="281782" cy="1465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9" name="Oval 118">
            <a:extLst>
              <a:ext uri="{FF2B5EF4-FFF2-40B4-BE49-F238E27FC236}">
                <a16:creationId xmlns:a16="http://schemas.microsoft.com/office/drawing/2014/main" id="{608883BB-F8D3-2B41-8576-E4756B9745DA}"/>
              </a:ext>
            </a:extLst>
          </p:cNvPr>
          <p:cNvSpPr/>
          <p:nvPr/>
        </p:nvSpPr>
        <p:spPr>
          <a:xfrm flipH="1">
            <a:off x="7940919" y="2694829"/>
            <a:ext cx="45719" cy="2154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CA47DE87-E4B3-CB4A-96B6-106BEC380438}"/>
              </a:ext>
            </a:extLst>
          </p:cNvPr>
          <p:cNvSpPr txBox="1"/>
          <p:nvPr/>
        </p:nvSpPr>
        <p:spPr>
          <a:xfrm>
            <a:off x="7781195" y="2518185"/>
            <a:ext cx="17970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F1=150 mm</a:t>
            </a: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F633891F-A716-024E-B50F-F5BD2B86B03C}"/>
              </a:ext>
            </a:extLst>
          </p:cNvPr>
          <p:cNvSpPr/>
          <p:nvPr/>
        </p:nvSpPr>
        <p:spPr>
          <a:xfrm flipH="1">
            <a:off x="8468087" y="3379691"/>
            <a:ext cx="45719" cy="2154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DD986860-C757-1345-9BAF-41538EF89D57}"/>
              </a:ext>
            </a:extLst>
          </p:cNvPr>
          <p:cNvSpPr txBox="1"/>
          <p:nvPr/>
        </p:nvSpPr>
        <p:spPr>
          <a:xfrm>
            <a:off x="8256000" y="3193593"/>
            <a:ext cx="7111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F2=200 mm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B677522-80E6-2A4C-A9B9-22AF27AB5993}"/>
              </a:ext>
            </a:extLst>
          </p:cNvPr>
          <p:cNvSpPr txBox="1"/>
          <p:nvPr/>
        </p:nvSpPr>
        <p:spPr>
          <a:xfrm>
            <a:off x="8206333" y="2083221"/>
            <a:ext cx="7008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F2=200 mm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203B3887-0CBF-7644-AAEF-B0580B2C96AF}"/>
              </a:ext>
            </a:extLst>
          </p:cNvPr>
          <p:cNvCxnSpPr>
            <a:cxnSpLocks/>
          </p:cNvCxnSpPr>
          <p:nvPr/>
        </p:nvCxnSpPr>
        <p:spPr>
          <a:xfrm flipH="1" flipV="1">
            <a:off x="8161645" y="2394040"/>
            <a:ext cx="12780" cy="408162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107299EB-A8DE-D34F-A198-9E0651C05C02}"/>
              </a:ext>
            </a:extLst>
          </p:cNvPr>
          <p:cNvCxnSpPr>
            <a:cxnSpLocks/>
          </p:cNvCxnSpPr>
          <p:nvPr/>
        </p:nvCxnSpPr>
        <p:spPr>
          <a:xfrm>
            <a:off x="8195251" y="2396959"/>
            <a:ext cx="1371737" cy="0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Rectangle 125">
            <a:extLst>
              <a:ext uri="{FF2B5EF4-FFF2-40B4-BE49-F238E27FC236}">
                <a16:creationId xmlns:a16="http://schemas.microsoft.com/office/drawing/2014/main" id="{58139AB3-2294-F94D-A238-5B181438BFB5}"/>
              </a:ext>
            </a:extLst>
          </p:cNvPr>
          <p:cNvSpPr/>
          <p:nvPr/>
        </p:nvSpPr>
        <p:spPr>
          <a:xfrm rot="18517736">
            <a:off x="8084382" y="2365589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64C8DBD5-4767-FF42-85EE-5EB90AF0A1A0}"/>
              </a:ext>
            </a:extLst>
          </p:cNvPr>
          <p:cNvSpPr/>
          <p:nvPr/>
        </p:nvSpPr>
        <p:spPr>
          <a:xfrm flipH="1">
            <a:off x="8455016" y="2286003"/>
            <a:ext cx="45719" cy="2154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F5E2FF61-DA0F-BB42-A994-892DEF5CB0C8}"/>
              </a:ext>
            </a:extLst>
          </p:cNvPr>
          <p:cNvSpPr/>
          <p:nvPr/>
        </p:nvSpPr>
        <p:spPr>
          <a:xfrm>
            <a:off x="8939091" y="2269165"/>
            <a:ext cx="45719" cy="277035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B7A546D7-D90C-DC41-824C-6372C3D8E0BB}"/>
              </a:ext>
            </a:extLst>
          </p:cNvPr>
          <p:cNvSpPr/>
          <p:nvPr/>
        </p:nvSpPr>
        <p:spPr>
          <a:xfrm>
            <a:off x="8935233" y="3371230"/>
            <a:ext cx="45719" cy="277035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8BAB9F89-665E-C44C-B2D9-12DA1AEA2BCF}"/>
              </a:ext>
            </a:extLst>
          </p:cNvPr>
          <p:cNvSpPr txBox="1"/>
          <p:nvPr/>
        </p:nvSpPr>
        <p:spPr>
          <a:xfrm>
            <a:off x="8714897" y="2566504"/>
            <a:ext cx="900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LP filter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63C77B64-E66B-A84E-AEF2-89326E430972}"/>
              </a:ext>
            </a:extLst>
          </p:cNvPr>
          <p:cNvSpPr txBox="1"/>
          <p:nvPr/>
        </p:nvSpPr>
        <p:spPr>
          <a:xfrm>
            <a:off x="8702311" y="3659807"/>
            <a:ext cx="900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LP filter</a:t>
            </a: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E2DDFB93-6D73-5E48-BA7A-48D549E0FE12}"/>
              </a:ext>
            </a:extLst>
          </p:cNvPr>
          <p:cNvSpPr/>
          <p:nvPr/>
        </p:nvSpPr>
        <p:spPr>
          <a:xfrm rot="2931625">
            <a:off x="7701408" y="3778065"/>
            <a:ext cx="306898" cy="123811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6782C911-C9FA-1446-A6BA-7481C51265D7}"/>
              </a:ext>
            </a:extLst>
          </p:cNvPr>
          <p:cNvSpPr txBox="1"/>
          <p:nvPr/>
        </p:nvSpPr>
        <p:spPr>
          <a:xfrm>
            <a:off x="7583350" y="3943698"/>
            <a:ext cx="900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PPTKP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22EDCF41-979A-3C4D-9F0E-AD8CF80806F5}"/>
              </a:ext>
            </a:extLst>
          </p:cNvPr>
          <p:cNvSpPr txBox="1"/>
          <p:nvPr/>
        </p:nvSpPr>
        <p:spPr>
          <a:xfrm>
            <a:off x="7623498" y="3216880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DHWP</a:t>
            </a:r>
          </a:p>
        </p:txBody>
      </p:sp>
      <p:sp>
        <p:nvSpPr>
          <p:cNvPr id="135" name="Partial Circle 180">
            <a:extLst>
              <a:ext uri="{FF2B5EF4-FFF2-40B4-BE49-F238E27FC236}">
                <a16:creationId xmlns:a16="http://schemas.microsoft.com/office/drawing/2014/main" id="{34138CB9-2840-C44E-A09E-0A992516B5A6}"/>
              </a:ext>
            </a:extLst>
          </p:cNvPr>
          <p:cNvSpPr/>
          <p:nvPr/>
        </p:nvSpPr>
        <p:spPr>
          <a:xfrm rot="10800000">
            <a:off x="9831178" y="2512689"/>
            <a:ext cx="135819" cy="208716"/>
          </a:xfrm>
          <a:prstGeom prst="pie">
            <a:avLst>
              <a:gd name="adj1" fmla="val 5407557"/>
              <a:gd name="adj2" fmla="val 16200000"/>
            </a:avLst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4B9C9D79-ACEA-AE4B-9B58-DDE3CFBEB2C3}"/>
              </a:ext>
            </a:extLst>
          </p:cNvPr>
          <p:cNvSpPr txBox="1"/>
          <p:nvPr/>
        </p:nvSpPr>
        <p:spPr>
          <a:xfrm>
            <a:off x="9576531" y="2735161"/>
            <a:ext cx="15037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Aspheric lens/</a:t>
            </a:r>
            <a:r>
              <a:rPr lang="en-US" altLang="zh-CN" sz="800" dirty="0"/>
              <a:t>coupling stage</a:t>
            </a:r>
            <a:endParaRPr lang="en-US" sz="800" dirty="0"/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2C42D12C-19F2-AE40-B961-BEB4994AAB43}"/>
              </a:ext>
            </a:extLst>
          </p:cNvPr>
          <p:cNvCxnSpPr>
            <a:cxnSpLocks/>
          </p:cNvCxnSpPr>
          <p:nvPr/>
        </p:nvCxnSpPr>
        <p:spPr>
          <a:xfrm>
            <a:off x="9577562" y="2601863"/>
            <a:ext cx="321526" cy="2956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2EC1155D-3540-774C-9E30-BB993886D800}"/>
              </a:ext>
            </a:extLst>
          </p:cNvPr>
          <p:cNvCxnSpPr>
            <a:cxnSpLocks/>
            <a:stCxn id="140" idx="2"/>
          </p:cNvCxnSpPr>
          <p:nvPr/>
        </p:nvCxnSpPr>
        <p:spPr>
          <a:xfrm flipH="1" flipV="1">
            <a:off x="9576531" y="2398503"/>
            <a:ext cx="1031" cy="210904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Rectangle 138">
            <a:extLst>
              <a:ext uri="{FF2B5EF4-FFF2-40B4-BE49-F238E27FC236}">
                <a16:creationId xmlns:a16="http://schemas.microsoft.com/office/drawing/2014/main" id="{FA81BBD9-1F47-9644-B11F-958FD74B8685}"/>
              </a:ext>
            </a:extLst>
          </p:cNvPr>
          <p:cNvSpPr/>
          <p:nvPr/>
        </p:nvSpPr>
        <p:spPr>
          <a:xfrm rot="13430300">
            <a:off x="9515654" y="2362752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CA6F8375-0D13-C146-9263-6F85B47DE267}"/>
              </a:ext>
            </a:extLst>
          </p:cNvPr>
          <p:cNvSpPr/>
          <p:nvPr/>
        </p:nvSpPr>
        <p:spPr>
          <a:xfrm rot="13430300">
            <a:off x="9489570" y="2603036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Partial Circle 196">
            <a:extLst>
              <a:ext uri="{FF2B5EF4-FFF2-40B4-BE49-F238E27FC236}">
                <a16:creationId xmlns:a16="http://schemas.microsoft.com/office/drawing/2014/main" id="{2C767AA3-6731-9441-8761-6A2933C5254A}"/>
              </a:ext>
            </a:extLst>
          </p:cNvPr>
          <p:cNvSpPr/>
          <p:nvPr/>
        </p:nvSpPr>
        <p:spPr>
          <a:xfrm rot="10800000">
            <a:off x="9844175" y="3622861"/>
            <a:ext cx="135819" cy="208716"/>
          </a:xfrm>
          <a:prstGeom prst="pie">
            <a:avLst>
              <a:gd name="adj1" fmla="val 5407557"/>
              <a:gd name="adj2" fmla="val 16200000"/>
            </a:avLst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C3E8A156-F137-364B-928F-DE67DFACBE3E}"/>
              </a:ext>
            </a:extLst>
          </p:cNvPr>
          <p:cNvSpPr txBox="1"/>
          <p:nvPr/>
        </p:nvSpPr>
        <p:spPr>
          <a:xfrm>
            <a:off x="9589528" y="3845333"/>
            <a:ext cx="15037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Aspheric lens/</a:t>
            </a:r>
            <a:r>
              <a:rPr lang="en-US" altLang="zh-CN" sz="800" dirty="0"/>
              <a:t>coupling stage</a:t>
            </a:r>
            <a:endParaRPr lang="en-US" sz="800" dirty="0"/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F133D2F-D8BF-8E4A-9273-15370F7ED7F0}"/>
              </a:ext>
            </a:extLst>
          </p:cNvPr>
          <p:cNvCxnSpPr>
            <a:cxnSpLocks/>
          </p:cNvCxnSpPr>
          <p:nvPr/>
        </p:nvCxnSpPr>
        <p:spPr>
          <a:xfrm>
            <a:off x="9590559" y="3712035"/>
            <a:ext cx="321526" cy="2956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7FEC199C-7EC2-C249-8517-8F034483BC51}"/>
              </a:ext>
            </a:extLst>
          </p:cNvPr>
          <p:cNvCxnSpPr>
            <a:cxnSpLocks/>
            <a:stCxn id="146" idx="2"/>
          </p:cNvCxnSpPr>
          <p:nvPr/>
        </p:nvCxnSpPr>
        <p:spPr>
          <a:xfrm flipH="1" flipV="1">
            <a:off x="9589528" y="3508675"/>
            <a:ext cx="1031" cy="210904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Rectangle 144">
            <a:extLst>
              <a:ext uri="{FF2B5EF4-FFF2-40B4-BE49-F238E27FC236}">
                <a16:creationId xmlns:a16="http://schemas.microsoft.com/office/drawing/2014/main" id="{F768C462-7C1E-FE4F-BD63-CF79BD4DD202}"/>
              </a:ext>
            </a:extLst>
          </p:cNvPr>
          <p:cNvSpPr/>
          <p:nvPr/>
        </p:nvSpPr>
        <p:spPr>
          <a:xfrm rot="13430300">
            <a:off x="9528651" y="3472924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0D32205E-C8FD-4F49-83EC-7143900B8736}"/>
              </a:ext>
            </a:extLst>
          </p:cNvPr>
          <p:cNvSpPr/>
          <p:nvPr/>
        </p:nvSpPr>
        <p:spPr>
          <a:xfrm rot="13430300">
            <a:off x="9502567" y="3713208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1670048B-21D9-D84D-AEF1-0E95F7597A50}"/>
              </a:ext>
            </a:extLst>
          </p:cNvPr>
          <p:cNvSpPr/>
          <p:nvPr/>
        </p:nvSpPr>
        <p:spPr>
          <a:xfrm flipH="1">
            <a:off x="5211361" y="5317207"/>
            <a:ext cx="108549" cy="47150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554D6336-3906-3840-9FD3-B108A006283F}"/>
              </a:ext>
            </a:extLst>
          </p:cNvPr>
          <p:cNvSpPr/>
          <p:nvPr/>
        </p:nvSpPr>
        <p:spPr>
          <a:xfrm flipH="1">
            <a:off x="8856443" y="5325398"/>
            <a:ext cx="108549" cy="47150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Partial Circle 228">
            <a:extLst>
              <a:ext uri="{FF2B5EF4-FFF2-40B4-BE49-F238E27FC236}">
                <a16:creationId xmlns:a16="http://schemas.microsoft.com/office/drawing/2014/main" id="{23EB2B46-1E7E-7C44-A411-01A7729F9250}"/>
              </a:ext>
            </a:extLst>
          </p:cNvPr>
          <p:cNvSpPr/>
          <p:nvPr/>
        </p:nvSpPr>
        <p:spPr>
          <a:xfrm rot="10800000">
            <a:off x="10557042" y="5368486"/>
            <a:ext cx="135819" cy="369332"/>
          </a:xfrm>
          <a:prstGeom prst="pie">
            <a:avLst>
              <a:gd name="adj1" fmla="val 5407557"/>
              <a:gd name="adj2" fmla="val 16200000"/>
            </a:avLst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34D17B6E-F198-8040-85DA-BB46B433BF02}"/>
              </a:ext>
            </a:extLst>
          </p:cNvPr>
          <p:cNvSpPr/>
          <p:nvPr/>
        </p:nvSpPr>
        <p:spPr>
          <a:xfrm>
            <a:off x="6864904" y="5471187"/>
            <a:ext cx="392271" cy="16976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92441041-3475-7B46-853A-060C31B377AF}"/>
              </a:ext>
            </a:extLst>
          </p:cNvPr>
          <p:cNvCxnSpPr>
            <a:cxnSpLocks/>
            <a:endCxn id="150" idx="1"/>
          </p:cNvCxnSpPr>
          <p:nvPr/>
        </p:nvCxnSpPr>
        <p:spPr>
          <a:xfrm>
            <a:off x="5304464" y="5430885"/>
            <a:ext cx="1560440" cy="12518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AEB16172-A21D-5E4C-9F58-C85972C6B751}"/>
              </a:ext>
            </a:extLst>
          </p:cNvPr>
          <p:cNvCxnSpPr>
            <a:cxnSpLocks/>
          </p:cNvCxnSpPr>
          <p:nvPr/>
        </p:nvCxnSpPr>
        <p:spPr>
          <a:xfrm flipH="1">
            <a:off x="7616422" y="4439907"/>
            <a:ext cx="156928" cy="6599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70665477-6DFF-5945-8CD7-4A0AC17F07A2}"/>
              </a:ext>
            </a:extLst>
          </p:cNvPr>
          <p:cNvSpPr txBox="1"/>
          <p:nvPr/>
        </p:nvSpPr>
        <p:spPr>
          <a:xfrm>
            <a:off x="7668309" y="4613996"/>
            <a:ext cx="12818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Focusing and collimating lens</a:t>
            </a:r>
          </a:p>
        </p:txBody>
      </p:sp>
      <p:sp>
        <p:nvSpPr>
          <p:cNvPr id="154" name="Freeform: Shape 1">
            <a:extLst>
              <a:ext uri="{FF2B5EF4-FFF2-40B4-BE49-F238E27FC236}">
                <a16:creationId xmlns:a16="http://schemas.microsoft.com/office/drawing/2014/main" id="{310E129C-6954-CD42-810A-E3C363DEF49D}"/>
              </a:ext>
            </a:extLst>
          </p:cNvPr>
          <p:cNvSpPr/>
          <p:nvPr/>
        </p:nvSpPr>
        <p:spPr>
          <a:xfrm>
            <a:off x="9980023" y="975360"/>
            <a:ext cx="1306691" cy="1628503"/>
          </a:xfrm>
          <a:custGeom>
            <a:avLst/>
            <a:gdLst>
              <a:gd name="connsiteX0" fmla="*/ 0 w 1306691"/>
              <a:gd name="connsiteY0" fmla="*/ 1628503 h 1628503"/>
              <a:gd name="connsiteX1" fmla="*/ 296091 w 1306691"/>
              <a:gd name="connsiteY1" fmla="*/ 1584960 h 1628503"/>
              <a:gd name="connsiteX2" fmla="*/ 418011 w 1306691"/>
              <a:gd name="connsiteY2" fmla="*/ 1480457 h 1628503"/>
              <a:gd name="connsiteX3" fmla="*/ 714103 w 1306691"/>
              <a:gd name="connsiteY3" fmla="*/ 1132114 h 1628503"/>
              <a:gd name="connsiteX4" fmla="*/ 722811 w 1306691"/>
              <a:gd name="connsiteY4" fmla="*/ 844731 h 1628503"/>
              <a:gd name="connsiteX5" fmla="*/ 679268 w 1306691"/>
              <a:gd name="connsiteY5" fmla="*/ 809897 h 1628503"/>
              <a:gd name="connsiteX6" fmla="*/ 635726 w 1306691"/>
              <a:gd name="connsiteY6" fmla="*/ 801189 h 1628503"/>
              <a:gd name="connsiteX7" fmla="*/ 600891 w 1306691"/>
              <a:gd name="connsiteY7" fmla="*/ 792480 h 1628503"/>
              <a:gd name="connsiteX8" fmla="*/ 574766 w 1306691"/>
              <a:gd name="connsiteY8" fmla="*/ 809897 h 1628503"/>
              <a:gd name="connsiteX9" fmla="*/ 548640 w 1306691"/>
              <a:gd name="connsiteY9" fmla="*/ 931817 h 1628503"/>
              <a:gd name="connsiteX10" fmla="*/ 583474 w 1306691"/>
              <a:gd name="connsiteY10" fmla="*/ 1010194 h 1628503"/>
              <a:gd name="connsiteX11" fmla="*/ 740228 w 1306691"/>
              <a:gd name="connsiteY11" fmla="*/ 1088571 h 1628503"/>
              <a:gd name="connsiteX12" fmla="*/ 1036320 w 1306691"/>
              <a:gd name="connsiteY12" fmla="*/ 1010194 h 1628503"/>
              <a:gd name="connsiteX13" fmla="*/ 1219200 w 1306691"/>
              <a:gd name="connsiteY13" fmla="*/ 775063 h 1628503"/>
              <a:gd name="connsiteX14" fmla="*/ 1306286 w 1306691"/>
              <a:gd name="connsiteY14" fmla="*/ 461554 h 1628503"/>
              <a:gd name="connsiteX15" fmla="*/ 1288868 w 1306691"/>
              <a:gd name="connsiteY15" fmla="*/ 296091 h 1628503"/>
              <a:gd name="connsiteX16" fmla="*/ 1193074 w 1306691"/>
              <a:gd name="connsiteY16" fmla="*/ 200297 h 1628503"/>
              <a:gd name="connsiteX17" fmla="*/ 1166948 w 1306691"/>
              <a:gd name="connsiteY17" fmla="*/ 174171 h 1628503"/>
              <a:gd name="connsiteX18" fmla="*/ 1140823 w 1306691"/>
              <a:gd name="connsiteY18" fmla="*/ 69669 h 1628503"/>
              <a:gd name="connsiteX19" fmla="*/ 1123406 w 1306691"/>
              <a:gd name="connsiteY19" fmla="*/ 0 h 1628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306691" h="1628503">
                <a:moveTo>
                  <a:pt x="0" y="1628503"/>
                </a:moveTo>
                <a:cubicBezTo>
                  <a:pt x="30185" y="1625485"/>
                  <a:pt x="249147" y="1610109"/>
                  <a:pt x="296091" y="1584960"/>
                </a:cubicBezTo>
                <a:cubicBezTo>
                  <a:pt x="343273" y="1559684"/>
                  <a:pt x="379674" y="1517811"/>
                  <a:pt x="418011" y="1480457"/>
                </a:cubicBezTo>
                <a:cubicBezTo>
                  <a:pt x="640842" y="1263340"/>
                  <a:pt x="592197" y="1321746"/>
                  <a:pt x="714103" y="1132114"/>
                </a:cubicBezTo>
                <a:cubicBezTo>
                  <a:pt x="741714" y="1007862"/>
                  <a:pt x="773418" y="964921"/>
                  <a:pt x="722811" y="844731"/>
                </a:cubicBezTo>
                <a:cubicBezTo>
                  <a:pt x="715598" y="827600"/>
                  <a:pt x="695893" y="818209"/>
                  <a:pt x="679268" y="809897"/>
                </a:cubicBezTo>
                <a:cubicBezTo>
                  <a:pt x="666029" y="803278"/>
                  <a:pt x="650175" y="804400"/>
                  <a:pt x="635726" y="801189"/>
                </a:cubicBezTo>
                <a:cubicBezTo>
                  <a:pt x="624042" y="798593"/>
                  <a:pt x="612503" y="795383"/>
                  <a:pt x="600891" y="792480"/>
                </a:cubicBezTo>
                <a:cubicBezTo>
                  <a:pt x="592183" y="798286"/>
                  <a:pt x="579849" y="800748"/>
                  <a:pt x="574766" y="809897"/>
                </a:cubicBezTo>
                <a:cubicBezTo>
                  <a:pt x="559245" y="837834"/>
                  <a:pt x="553016" y="901180"/>
                  <a:pt x="548640" y="931817"/>
                </a:cubicBezTo>
                <a:cubicBezTo>
                  <a:pt x="560251" y="957943"/>
                  <a:pt x="568014" y="986145"/>
                  <a:pt x="583474" y="1010194"/>
                </a:cubicBezTo>
                <a:cubicBezTo>
                  <a:pt x="623120" y="1071866"/>
                  <a:pt x="668596" y="1066530"/>
                  <a:pt x="740228" y="1088571"/>
                </a:cubicBezTo>
                <a:cubicBezTo>
                  <a:pt x="891476" y="1081995"/>
                  <a:pt x="938763" y="1116897"/>
                  <a:pt x="1036320" y="1010194"/>
                </a:cubicBezTo>
                <a:cubicBezTo>
                  <a:pt x="1103320" y="936913"/>
                  <a:pt x="1219200" y="775063"/>
                  <a:pt x="1219200" y="775063"/>
                </a:cubicBezTo>
                <a:cubicBezTo>
                  <a:pt x="1272621" y="641508"/>
                  <a:pt x="1306286" y="600001"/>
                  <a:pt x="1306286" y="461554"/>
                </a:cubicBezTo>
                <a:cubicBezTo>
                  <a:pt x="1306286" y="406095"/>
                  <a:pt x="1310919" y="346978"/>
                  <a:pt x="1288868" y="296091"/>
                </a:cubicBezTo>
                <a:cubicBezTo>
                  <a:pt x="1270913" y="254656"/>
                  <a:pt x="1225005" y="232228"/>
                  <a:pt x="1193074" y="200297"/>
                </a:cubicBezTo>
                <a:lnTo>
                  <a:pt x="1166948" y="174171"/>
                </a:lnTo>
                <a:cubicBezTo>
                  <a:pt x="1119563" y="32016"/>
                  <a:pt x="1176001" y="210386"/>
                  <a:pt x="1140823" y="69669"/>
                </a:cubicBezTo>
                <a:cubicBezTo>
                  <a:pt x="1121570" y="-7345"/>
                  <a:pt x="1123406" y="41865"/>
                  <a:pt x="1123406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Freeform: Shape 8">
            <a:extLst>
              <a:ext uri="{FF2B5EF4-FFF2-40B4-BE49-F238E27FC236}">
                <a16:creationId xmlns:a16="http://schemas.microsoft.com/office/drawing/2014/main" id="{51BCEC6C-5DD5-E541-891D-DA8C4EAC4110}"/>
              </a:ext>
            </a:extLst>
          </p:cNvPr>
          <p:cNvSpPr/>
          <p:nvPr/>
        </p:nvSpPr>
        <p:spPr>
          <a:xfrm>
            <a:off x="9980023" y="1001486"/>
            <a:ext cx="1863634" cy="2734491"/>
          </a:xfrm>
          <a:custGeom>
            <a:avLst/>
            <a:gdLst>
              <a:gd name="connsiteX0" fmla="*/ 0 w 1863634"/>
              <a:gd name="connsiteY0" fmla="*/ 2734491 h 2734491"/>
              <a:gd name="connsiteX1" fmla="*/ 330926 w 1863634"/>
              <a:gd name="connsiteY1" fmla="*/ 2638697 h 2734491"/>
              <a:gd name="connsiteX2" fmla="*/ 531223 w 1863634"/>
              <a:gd name="connsiteY2" fmla="*/ 2577737 h 2734491"/>
              <a:gd name="connsiteX3" fmla="*/ 818606 w 1863634"/>
              <a:gd name="connsiteY3" fmla="*/ 2420983 h 2734491"/>
              <a:gd name="connsiteX4" fmla="*/ 888274 w 1863634"/>
              <a:gd name="connsiteY4" fmla="*/ 2342605 h 2734491"/>
              <a:gd name="connsiteX5" fmla="*/ 896983 w 1863634"/>
              <a:gd name="connsiteY5" fmla="*/ 2272937 h 2734491"/>
              <a:gd name="connsiteX6" fmla="*/ 879566 w 1863634"/>
              <a:gd name="connsiteY6" fmla="*/ 2142308 h 2734491"/>
              <a:gd name="connsiteX7" fmla="*/ 836023 w 1863634"/>
              <a:gd name="connsiteY7" fmla="*/ 2133600 h 2734491"/>
              <a:gd name="connsiteX8" fmla="*/ 809897 w 1863634"/>
              <a:gd name="connsiteY8" fmla="*/ 2151017 h 2734491"/>
              <a:gd name="connsiteX9" fmla="*/ 853440 w 1863634"/>
              <a:gd name="connsiteY9" fmla="*/ 2377440 h 2734491"/>
              <a:gd name="connsiteX10" fmla="*/ 1149531 w 1863634"/>
              <a:gd name="connsiteY10" fmla="*/ 2473234 h 2734491"/>
              <a:gd name="connsiteX11" fmla="*/ 1584960 w 1863634"/>
              <a:gd name="connsiteY11" fmla="*/ 2386148 h 2734491"/>
              <a:gd name="connsiteX12" fmla="*/ 1672046 w 1863634"/>
              <a:gd name="connsiteY12" fmla="*/ 1854925 h 2734491"/>
              <a:gd name="connsiteX13" fmla="*/ 1602377 w 1863634"/>
              <a:gd name="connsiteY13" fmla="*/ 1672045 h 2734491"/>
              <a:gd name="connsiteX14" fmla="*/ 1541417 w 1863634"/>
              <a:gd name="connsiteY14" fmla="*/ 1663337 h 2734491"/>
              <a:gd name="connsiteX15" fmla="*/ 1497874 w 1863634"/>
              <a:gd name="connsiteY15" fmla="*/ 1733005 h 2734491"/>
              <a:gd name="connsiteX16" fmla="*/ 1506583 w 1863634"/>
              <a:gd name="connsiteY16" fmla="*/ 1785257 h 2734491"/>
              <a:gd name="connsiteX17" fmla="*/ 1593668 w 1863634"/>
              <a:gd name="connsiteY17" fmla="*/ 1854925 h 2734491"/>
              <a:gd name="connsiteX18" fmla="*/ 1672046 w 1863634"/>
              <a:gd name="connsiteY18" fmla="*/ 1802674 h 2734491"/>
              <a:gd name="connsiteX19" fmla="*/ 1741714 w 1863634"/>
              <a:gd name="connsiteY19" fmla="*/ 1698171 h 2734491"/>
              <a:gd name="connsiteX20" fmla="*/ 1828800 w 1863634"/>
              <a:gd name="connsiteY20" fmla="*/ 1463040 h 2734491"/>
              <a:gd name="connsiteX21" fmla="*/ 1846217 w 1863634"/>
              <a:gd name="connsiteY21" fmla="*/ 1280160 h 2734491"/>
              <a:gd name="connsiteX22" fmla="*/ 1854926 w 1863634"/>
              <a:gd name="connsiteY22" fmla="*/ 949234 h 2734491"/>
              <a:gd name="connsiteX23" fmla="*/ 1863634 w 1863634"/>
              <a:gd name="connsiteY23" fmla="*/ 801188 h 2734491"/>
              <a:gd name="connsiteX24" fmla="*/ 1793966 w 1863634"/>
              <a:gd name="connsiteY24" fmla="*/ 252548 h 2734491"/>
              <a:gd name="connsiteX25" fmla="*/ 1750423 w 1863634"/>
              <a:gd name="connsiteY25" fmla="*/ 165463 h 2734491"/>
              <a:gd name="connsiteX26" fmla="*/ 1733006 w 1863634"/>
              <a:gd name="connsiteY26" fmla="*/ 113211 h 2734491"/>
              <a:gd name="connsiteX27" fmla="*/ 1689463 w 1863634"/>
              <a:gd name="connsiteY27" fmla="*/ 78377 h 2734491"/>
              <a:gd name="connsiteX28" fmla="*/ 1637211 w 1863634"/>
              <a:gd name="connsiteY28" fmla="*/ 26125 h 2734491"/>
              <a:gd name="connsiteX29" fmla="*/ 1619794 w 1863634"/>
              <a:gd name="connsiteY29" fmla="*/ 0 h 2734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863634" h="2734491">
                <a:moveTo>
                  <a:pt x="0" y="2734491"/>
                </a:moveTo>
                <a:lnTo>
                  <a:pt x="330926" y="2638697"/>
                </a:lnTo>
                <a:cubicBezTo>
                  <a:pt x="398487" y="2619394"/>
                  <a:pt x="465943" y="2604750"/>
                  <a:pt x="531223" y="2577737"/>
                </a:cubicBezTo>
                <a:cubicBezTo>
                  <a:pt x="617609" y="2541991"/>
                  <a:pt x="744707" y="2479486"/>
                  <a:pt x="818606" y="2420983"/>
                </a:cubicBezTo>
                <a:cubicBezTo>
                  <a:pt x="846012" y="2399286"/>
                  <a:pt x="865051" y="2368731"/>
                  <a:pt x="888274" y="2342605"/>
                </a:cubicBezTo>
                <a:cubicBezTo>
                  <a:pt x="891177" y="2319382"/>
                  <a:pt x="893890" y="2296135"/>
                  <a:pt x="896983" y="2272937"/>
                </a:cubicBezTo>
                <a:cubicBezTo>
                  <a:pt x="903560" y="2223611"/>
                  <a:pt x="919711" y="2187472"/>
                  <a:pt x="879566" y="2142308"/>
                </a:cubicBezTo>
                <a:cubicBezTo>
                  <a:pt x="869732" y="2131245"/>
                  <a:pt x="850537" y="2136503"/>
                  <a:pt x="836023" y="2133600"/>
                </a:cubicBezTo>
                <a:cubicBezTo>
                  <a:pt x="827314" y="2139406"/>
                  <a:pt x="815090" y="2141930"/>
                  <a:pt x="809897" y="2151017"/>
                </a:cubicBezTo>
                <a:cubicBezTo>
                  <a:pt x="775730" y="2210808"/>
                  <a:pt x="852906" y="2377013"/>
                  <a:pt x="853440" y="2377440"/>
                </a:cubicBezTo>
                <a:cubicBezTo>
                  <a:pt x="934443" y="2442242"/>
                  <a:pt x="1050834" y="2441303"/>
                  <a:pt x="1149531" y="2473234"/>
                </a:cubicBezTo>
                <a:cubicBezTo>
                  <a:pt x="1294674" y="2444205"/>
                  <a:pt x="1468832" y="2477927"/>
                  <a:pt x="1584960" y="2386148"/>
                </a:cubicBezTo>
                <a:cubicBezTo>
                  <a:pt x="1713585" y="2284493"/>
                  <a:pt x="1697338" y="2002457"/>
                  <a:pt x="1672046" y="1854925"/>
                </a:cubicBezTo>
                <a:cubicBezTo>
                  <a:pt x="1670263" y="1844526"/>
                  <a:pt x="1628112" y="1693101"/>
                  <a:pt x="1602377" y="1672045"/>
                </a:cubicBezTo>
                <a:cubicBezTo>
                  <a:pt x="1586491" y="1659047"/>
                  <a:pt x="1561737" y="1666240"/>
                  <a:pt x="1541417" y="1663337"/>
                </a:cubicBezTo>
                <a:cubicBezTo>
                  <a:pt x="1526903" y="1686560"/>
                  <a:pt x="1505397" y="1706673"/>
                  <a:pt x="1497874" y="1733005"/>
                </a:cubicBezTo>
                <a:cubicBezTo>
                  <a:pt x="1493023" y="1749983"/>
                  <a:pt x="1497329" y="1770219"/>
                  <a:pt x="1506583" y="1785257"/>
                </a:cubicBezTo>
                <a:cubicBezTo>
                  <a:pt x="1541397" y="1841829"/>
                  <a:pt x="1550706" y="1840605"/>
                  <a:pt x="1593668" y="1854925"/>
                </a:cubicBezTo>
                <a:cubicBezTo>
                  <a:pt x="1619794" y="1837508"/>
                  <a:pt x="1650486" y="1825502"/>
                  <a:pt x="1672046" y="1802674"/>
                </a:cubicBezTo>
                <a:cubicBezTo>
                  <a:pt x="1700792" y="1772237"/>
                  <a:pt x="1721774" y="1734983"/>
                  <a:pt x="1741714" y="1698171"/>
                </a:cubicBezTo>
                <a:cubicBezTo>
                  <a:pt x="1773536" y="1639423"/>
                  <a:pt x="1809050" y="1522290"/>
                  <a:pt x="1828800" y="1463040"/>
                </a:cubicBezTo>
                <a:cubicBezTo>
                  <a:pt x="1834606" y="1402080"/>
                  <a:pt x="1843107" y="1341317"/>
                  <a:pt x="1846217" y="1280160"/>
                </a:cubicBezTo>
                <a:cubicBezTo>
                  <a:pt x="1851821" y="1169956"/>
                  <a:pt x="1850916" y="1059508"/>
                  <a:pt x="1854926" y="949234"/>
                </a:cubicBezTo>
                <a:cubicBezTo>
                  <a:pt x="1856722" y="899833"/>
                  <a:pt x="1860731" y="850537"/>
                  <a:pt x="1863634" y="801188"/>
                </a:cubicBezTo>
                <a:cubicBezTo>
                  <a:pt x="1861671" y="772396"/>
                  <a:pt x="1857596" y="358597"/>
                  <a:pt x="1793966" y="252548"/>
                </a:cubicBezTo>
                <a:cubicBezTo>
                  <a:pt x="1765721" y="205474"/>
                  <a:pt x="1768656" y="215603"/>
                  <a:pt x="1750423" y="165463"/>
                </a:cubicBezTo>
                <a:cubicBezTo>
                  <a:pt x="1744149" y="148209"/>
                  <a:pt x="1747342" y="124680"/>
                  <a:pt x="1733006" y="113211"/>
                </a:cubicBezTo>
                <a:cubicBezTo>
                  <a:pt x="1718492" y="101600"/>
                  <a:pt x="1703217" y="90880"/>
                  <a:pt x="1689463" y="78377"/>
                </a:cubicBezTo>
                <a:cubicBezTo>
                  <a:pt x="1671237" y="61808"/>
                  <a:pt x="1650874" y="46620"/>
                  <a:pt x="1637211" y="26125"/>
                </a:cubicBezTo>
                <a:lnTo>
                  <a:pt x="1619794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A043CD75-2FD4-8C49-B5BA-6E5F452B113E}"/>
              </a:ext>
            </a:extLst>
          </p:cNvPr>
          <p:cNvSpPr/>
          <p:nvPr/>
        </p:nvSpPr>
        <p:spPr>
          <a:xfrm>
            <a:off x="9752540" y="632332"/>
            <a:ext cx="2300124" cy="46063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Colin’s SNSPD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E3B1484B-D53B-2946-B8E7-10B764C33D53}"/>
              </a:ext>
            </a:extLst>
          </p:cNvPr>
          <p:cNvSpPr txBox="1"/>
          <p:nvPr/>
        </p:nvSpPr>
        <p:spPr>
          <a:xfrm>
            <a:off x="162775" y="3301315"/>
            <a:ext cx="46814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Pump with </a:t>
            </a:r>
            <a:r>
              <a:rPr lang="en-US" sz="1600" dirty="0" err="1"/>
              <a:t>Pritel</a:t>
            </a:r>
            <a:r>
              <a:rPr lang="en-US" sz="1600" dirty="0"/>
              <a:t> laser (1560nm, tunable pulse duration)</a:t>
            </a: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photon can be collected and sent to Colin’s SNSPD for a g</a:t>
            </a:r>
            <a:r>
              <a:rPr lang="en-US" sz="1600" baseline="30000" dirty="0"/>
              <a:t>(2)</a:t>
            </a:r>
            <a:r>
              <a:rPr lang="en-US" sz="1600" dirty="0"/>
              <a:t> measurement.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There are currently 12 links between two labs  </a:t>
            </a:r>
          </a:p>
        </p:txBody>
      </p:sp>
    </p:spTree>
    <p:extLst>
      <p:ext uri="{BB962C8B-B14F-4D97-AF65-F5344CB8AC3E}">
        <p14:creationId xmlns:p14="http://schemas.microsoft.com/office/powerpoint/2010/main" val="1484537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13B1E-FC74-3746-83E7-875469957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Urbana-Chicago Fiber Link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302BD3-364D-734E-B98F-6B80DD625E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9084" y="1442728"/>
            <a:ext cx="2992915" cy="54152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F8705E-2F5F-DD4B-B13D-D7AE2F0B0A2E}"/>
              </a:ext>
            </a:extLst>
          </p:cNvPr>
          <p:cNvSpPr txBox="1"/>
          <p:nvPr/>
        </p:nvSpPr>
        <p:spPr>
          <a:xfrm>
            <a:off x="4108281" y="1270840"/>
            <a:ext cx="4825388" cy="10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4" indent="-285744" defTabSz="914377">
              <a:buFont typeface="Arial" panose="020B0604020202020204" pitchFamily="34" charset="0"/>
              <a:buChar char="•"/>
            </a:pPr>
            <a:r>
              <a:rPr lang="en-US" sz="2133" dirty="0">
                <a:solidFill>
                  <a:prstClr val="black"/>
                </a:solidFill>
                <a:latin typeface="Calibri" panose="020F0502020204030204"/>
              </a:rPr>
              <a:t>Fiber Loop from </a:t>
            </a:r>
            <a:r>
              <a:rPr lang="en-US" sz="2133" dirty="0" err="1">
                <a:solidFill>
                  <a:prstClr val="black"/>
                </a:solidFill>
                <a:latin typeface="Calibri" panose="020F0502020204030204"/>
              </a:rPr>
              <a:t>UIUC</a:t>
            </a:r>
            <a:r>
              <a:rPr lang="en-US" sz="2133" dirty="0" err="1">
                <a:solidFill>
                  <a:prstClr val="black"/>
                </a:solidFill>
                <a:latin typeface="Calibri" panose="020F0502020204030204"/>
                <a:sym typeface="Wingdings" pitchFamily="2" charset="2"/>
              </a:rPr>
              <a:t>RantoulUIUC</a:t>
            </a:r>
            <a:endParaRPr lang="en-US" sz="2133" dirty="0">
              <a:solidFill>
                <a:prstClr val="black"/>
              </a:solidFill>
              <a:latin typeface="Calibri" panose="020F0502020204030204"/>
              <a:sym typeface="Wingdings" pitchFamily="2" charset="2"/>
            </a:endParaRPr>
          </a:p>
          <a:p>
            <a:pPr marL="285744" indent="-285744" defTabSz="914377">
              <a:buFont typeface="Arial" panose="020B0604020202020204" pitchFamily="34" charset="0"/>
              <a:buChar char="•"/>
            </a:pPr>
            <a:r>
              <a:rPr lang="en-US" sz="2133" dirty="0">
                <a:solidFill>
                  <a:prstClr val="black"/>
                </a:solidFill>
                <a:latin typeface="Calibri" panose="020F0502020204030204"/>
                <a:sym typeface="Wingdings" pitchFamily="2" charset="2"/>
              </a:rPr>
              <a:t>52.6-km roundtrip fiber</a:t>
            </a:r>
          </a:p>
          <a:p>
            <a:pPr marL="285744" indent="-285744" defTabSz="914377">
              <a:buFont typeface="Arial" panose="020B0604020202020204" pitchFamily="34" charset="0"/>
              <a:buChar char="•"/>
            </a:pPr>
            <a:r>
              <a:rPr lang="en-US" sz="2133" dirty="0">
                <a:solidFill>
                  <a:prstClr val="black"/>
                </a:solidFill>
                <a:latin typeface="Calibri" panose="020F0502020204030204"/>
                <a:sym typeface="Wingdings" pitchFamily="2" charset="2"/>
              </a:rPr>
              <a:t>~18.5-dB loss at 1550nm</a:t>
            </a:r>
            <a:endParaRPr lang="en-US" sz="2133" dirty="0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79AE3D-BC01-3A4D-A62D-0DE547E73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3745" y="2627138"/>
            <a:ext cx="5144507" cy="385838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FE69988-7260-1F67-4FD7-7905BB0570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8766"/>
          <a:stretch/>
        </p:blipFill>
        <p:spPr>
          <a:xfrm>
            <a:off x="0" y="1190848"/>
            <a:ext cx="2663851" cy="566715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B11E1-75C4-E647-9DE6-EA20599EA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3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BF74A-205C-244E-AA4B-B9228BCA0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Polarization Stability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CC6C16-3295-4C4F-9544-EAF3224EA8AF}"/>
              </a:ext>
            </a:extLst>
          </p:cNvPr>
          <p:cNvSpPr txBox="1"/>
          <p:nvPr/>
        </p:nvSpPr>
        <p:spPr>
          <a:xfrm>
            <a:off x="561860" y="1804121"/>
            <a:ext cx="67533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Send different wavelengths utilizing tunable laser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1549-1550nm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Measure the polarization after sending light of different wavelengths through the loop over multiple hours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2E741A-093C-3B4D-890A-D2723E2F1E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221" b="91545"/>
          <a:stretch/>
        </p:blipFill>
        <p:spPr>
          <a:xfrm>
            <a:off x="6561440" y="1683160"/>
            <a:ext cx="5332962" cy="4631144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12258C9-420F-6644-AAFB-EB8185239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884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D0A1C-1C40-2D45-A050-98E83E3A1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Polarization Stability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85F536-A9CC-1E44-B985-E76824B83E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5314" y="3200400"/>
            <a:ext cx="54864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E08C71-187A-1749-B1D5-48B5B339BC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43425"/>
            <a:ext cx="5486400" cy="36576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F3542C-620C-7745-88B8-560B33BC5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496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E5070-9846-7644-A7D9-B69537A68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Polarization Stability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F43EA6-C143-0E44-81E9-0DEED82DDC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1417" y="3200400"/>
            <a:ext cx="54864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B6C202-496C-9547-9782-511FF1C1DD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7412"/>
            <a:ext cx="5486400" cy="3657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107A8A5-A4EC-E349-9FDF-DC5A0C50EF53}"/>
              </a:ext>
            </a:extLst>
          </p:cNvPr>
          <p:cNvSpPr txBox="1"/>
          <p:nvPr/>
        </p:nvSpPr>
        <p:spPr>
          <a:xfrm>
            <a:off x="889686" y="5288692"/>
            <a:ext cx="4917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Single polarization correction not viable for different wavelengths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3FFB4CD-B046-2D46-A0B6-C0208AAAD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775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6AF9C-50D7-134C-9C9A-37A6E0CC1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Polarization Check Method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AFDB2A-FDA3-A24C-9B17-ABFB3484E4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5394" y="1407539"/>
            <a:ext cx="7797800" cy="4610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6E5C55-38BC-EB42-9D0E-426BA741BB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25950"/>
            <a:ext cx="3762276" cy="3773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052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6F50C-9B5E-6D48-8C7C-79B862373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Photon Pair Source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1ECC34-C1E7-DB43-97E3-119140C2354B}"/>
              </a:ext>
            </a:extLst>
          </p:cNvPr>
          <p:cNvCxnSpPr>
            <a:cxnSpLocks/>
          </p:cNvCxnSpPr>
          <p:nvPr/>
        </p:nvCxnSpPr>
        <p:spPr>
          <a:xfrm>
            <a:off x="8296420" y="3491298"/>
            <a:ext cx="1281853" cy="13612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E1B3B22-1515-B94D-AC19-F07720DEA7B0}"/>
              </a:ext>
            </a:extLst>
          </p:cNvPr>
          <p:cNvSpPr txBox="1"/>
          <p:nvPr/>
        </p:nvSpPr>
        <p:spPr>
          <a:xfrm>
            <a:off x="4923902" y="5852550"/>
            <a:ext cx="17970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F1=150 mm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3C36C3-6145-E44F-A699-6FB5B62E113A}"/>
              </a:ext>
            </a:extLst>
          </p:cNvPr>
          <p:cNvSpPr txBox="1"/>
          <p:nvPr/>
        </p:nvSpPr>
        <p:spPr>
          <a:xfrm>
            <a:off x="8530706" y="5866543"/>
            <a:ext cx="19522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F2=200 mm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7AFF47C-A9D7-504C-9081-09920EA85C8D}"/>
              </a:ext>
            </a:extLst>
          </p:cNvPr>
          <p:cNvCxnSpPr>
            <a:cxnSpLocks/>
          </p:cNvCxnSpPr>
          <p:nvPr/>
        </p:nvCxnSpPr>
        <p:spPr>
          <a:xfrm flipV="1">
            <a:off x="7265731" y="5474587"/>
            <a:ext cx="1690706" cy="7837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8C5515F-63DF-C743-956B-A049F9E2EC78}"/>
              </a:ext>
            </a:extLst>
          </p:cNvPr>
          <p:cNvCxnSpPr>
            <a:cxnSpLocks/>
          </p:cNvCxnSpPr>
          <p:nvPr/>
        </p:nvCxnSpPr>
        <p:spPr>
          <a:xfrm>
            <a:off x="7265731" y="5552964"/>
            <a:ext cx="1690706" cy="7837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ACFCA5B-524E-F24B-8808-0A8796501C99}"/>
              </a:ext>
            </a:extLst>
          </p:cNvPr>
          <p:cNvSpPr txBox="1"/>
          <p:nvPr/>
        </p:nvSpPr>
        <p:spPr>
          <a:xfrm>
            <a:off x="6867153" y="5247227"/>
            <a:ext cx="17078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Signal beam waist  39um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BA44E2-7B52-0D4E-BF84-E5FF4C82E14A}"/>
              </a:ext>
            </a:extLst>
          </p:cNvPr>
          <p:cNvSpPr txBox="1"/>
          <p:nvPr/>
        </p:nvSpPr>
        <p:spPr>
          <a:xfrm>
            <a:off x="8430813" y="5000902"/>
            <a:ext cx="17078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Signal beam waist 2.5mm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A871FCD-6F53-0E43-9FD4-BEFA824E515B}"/>
              </a:ext>
            </a:extLst>
          </p:cNvPr>
          <p:cNvCxnSpPr>
            <a:cxnSpLocks/>
          </p:cNvCxnSpPr>
          <p:nvPr/>
        </p:nvCxnSpPr>
        <p:spPr>
          <a:xfrm>
            <a:off x="8956437" y="5474587"/>
            <a:ext cx="169070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7104988-E28E-3847-AC3B-2D41FC8592EA}"/>
              </a:ext>
            </a:extLst>
          </p:cNvPr>
          <p:cNvCxnSpPr>
            <a:cxnSpLocks/>
          </p:cNvCxnSpPr>
          <p:nvPr/>
        </p:nvCxnSpPr>
        <p:spPr>
          <a:xfrm>
            <a:off x="8956437" y="5631341"/>
            <a:ext cx="169070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E74DC87-7794-714D-8612-27F2E20B87E0}"/>
              </a:ext>
            </a:extLst>
          </p:cNvPr>
          <p:cNvCxnSpPr>
            <a:cxnSpLocks/>
          </p:cNvCxnSpPr>
          <p:nvPr/>
        </p:nvCxnSpPr>
        <p:spPr>
          <a:xfrm>
            <a:off x="10692862" y="5474587"/>
            <a:ext cx="250064" cy="783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89245B1-2DFB-1D4E-AF7F-EEFC98314A86}"/>
              </a:ext>
            </a:extLst>
          </p:cNvPr>
          <p:cNvCxnSpPr>
            <a:cxnSpLocks/>
          </p:cNvCxnSpPr>
          <p:nvPr/>
        </p:nvCxnSpPr>
        <p:spPr>
          <a:xfrm flipV="1">
            <a:off x="10692862" y="5543350"/>
            <a:ext cx="250064" cy="976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73E6DC5-CC03-214F-A303-E1DA4F03BFF4}"/>
              </a:ext>
            </a:extLst>
          </p:cNvPr>
          <p:cNvSpPr txBox="1"/>
          <p:nvPr/>
        </p:nvSpPr>
        <p:spPr>
          <a:xfrm>
            <a:off x="10276870" y="5078927"/>
            <a:ext cx="945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F=15.29mm</a:t>
            </a:r>
            <a:r>
              <a:rPr lang="en-US" dirty="0"/>
              <a:t> 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1712F8B-7563-8F42-873B-25EE9F1FD1F5}"/>
              </a:ext>
            </a:extLst>
          </p:cNvPr>
          <p:cNvCxnSpPr>
            <a:cxnSpLocks/>
          </p:cNvCxnSpPr>
          <p:nvPr/>
        </p:nvCxnSpPr>
        <p:spPr>
          <a:xfrm flipV="1">
            <a:off x="5274890" y="5552964"/>
            <a:ext cx="1581538" cy="13849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438527F-F94E-A543-8726-6F697C7B9CC1}"/>
              </a:ext>
            </a:extLst>
          </p:cNvPr>
          <p:cNvSpPr txBox="1"/>
          <p:nvPr/>
        </p:nvSpPr>
        <p:spPr>
          <a:xfrm>
            <a:off x="6198616" y="5670779"/>
            <a:ext cx="17078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Pump beam waist  25um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4D9783A-B55A-6446-8823-BEEFF2437035}"/>
              </a:ext>
            </a:extLst>
          </p:cNvPr>
          <p:cNvSpPr/>
          <p:nvPr/>
        </p:nvSpPr>
        <p:spPr>
          <a:xfrm>
            <a:off x="5154977" y="2614421"/>
            <a:ext cx="870621" cy="3769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0B450FF-B456-B44F-B9BB-1AA947942060}"/>
              </a:ext>
            </a:extLst>
          </p:cNvPr>
          <p:cNvSpPr txBox="1"/>
          <p:nvPr/>
        </p:nvSpPr>
        <p:spPr>
          <a:xfrm>
            <a:off x="4821067" y="2604819"/>
            <a:ext cx="1581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Tsunami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60B0A12-4FD5-E542-A1EC-7A783B9230CC}"/>
              </a:ext>
            </a:extLst>
          </p:cNvPr>
          <p:cNvSpPr/>
          <p:nvPr/>
        </p:nvSpPr>
        <p:spPr>
          <a:xfrm>
            <a:off x="6405699" y="2614057"/>
            <a:ext cx="571044" cy="3769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D49E27C-5DDE-7B42-B3D1-13A2758AA8C1}"/>
              </a:ext>
            </a:extLst>
          </p:cNvPr>
          <p:cNvSpPr txBox="1"/>
          <p:nvPr/>
        </p:nvSpPr>
        <p:spPr>
          <a:xfrm>
            <a:off x="6419363" y="2606036"/>
            <a:ext cx="55656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/>
              <a:t>Pulse </a:t>
            </a:r>
          </a:p>
          <a:p>
            <a:pPr algn="ctr"/>
            <a:r>
              <a:rPr lang="en-US" sz="1050" dirty="0"/>
              <a:t>shaper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95BAF6B-BC4C-E148-BEC7-E7C26A087950}"/>
              </a:ext>
            </a:extLst>
          </p:cNvPr>
          <p:cNvCxnSpPr>
            <a:cxnSpLocks/>
            <a:stCxn id="17" idx="3"/>
            <a:endCxn id="19" idx="1"/>
          </p:cNvCxnSpPr>
          <p:nvPr/>
        </p:nvCxnSpPr>
        <p:spPr>
          <a:xfrm flipV="1">
            <a:off x="6025598" y="2802552"/>
            <a:ext cx="380101" cy="364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CDE40EA-5987-1948-8D0C-32EBD3689B45}"/>
              </a:ext>
            </a:extLst>
          </p:cNvPr>
          <p:cNvCxnSpPr>
            <a:cxnSpLocks/>
          </p:cNvCxnSpPr>
          <p:nvPr/>
        </p:nvCxnSpPr>
        <p:spPr>
          <a:xfrm flipV="1">
            <a:off x="6998785" y="2802551"/>
            <a:ext cx="1163878" cy="1102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4D25E963-5CC1-874A-901F-D0AE3287AEB7}"/>
              </a:ext>
            </a:extLst>
          </p:cNvPr>
          <p:cNvSpPr/>
          <p:nvPr/>
        </p:nvSpPr>
        <p:spPr>
          <a:xfrm flipH="1">
            <a:off x="7371371" y="2714756"/>
            <a:ext cx="45719" cy="162107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BF250D8-BD03-AA41-A967-B2AA67B204F1}"/>
              </a:ext>
            </a:extLst>
          </p:cNvPr>
          <p:cNvSpPr txBox="1"/>
          <p:nvPr/>
        </p:nvSpPr>
        <p:spPr>
          <a:xfrm>
            <a:off x="7203896" y="2527697"/>
            <a:ext cx="3930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HWP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302BAC-3885-204F-A017-C97169D0BF70}"/>
              </a:ext>
            </a:extLst>
          </p:cNvPr>
          <p:cNvSpPr txBox="1"/>
          <p:nvPr/>
        </p:nvSpPr>
        <p:spPr>
          <a:xfrm>
            <a:off x="7502931" y="2518282"/>
            <a:ext cx="39786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QWP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B5D5E78-B175-614B-BE26-D3E9A3E56AED}"/>
              </a:ext>
            </a:extLst>
          </p:cNvPr>
          <p:cNvSpPr/>
          <p:nvPr/>
        </p:nvSpPr>
        <p:spPr>
          <a:xfrm>
            <a:off x="7675342" y="2708431"/>
            <a:ext cx="45719" cy="162107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D8CA285-DB51-2945-A673-45B9304C707D}"/>
              </a:ext>
            </a:extLst>
          </p:cNvPr>
          <p:cNvSpPr/>
          <p:nvPr/>
        </p:nvSpPr>
        <p:spPr>
          <a:xfrm rot="19431541">
            <a:off x="8162663" y="2692911"/>
            <a:ext cx="45719" cy="258328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CD31E8A-7259-8341-85F7-2A646485D307}"/>
              </a:ext>
            </a:extLst>
          </p:cNvPr>
          <p:cNvSpPr txBox="1"/>
          <p:nvPr/>
        </p:nvSpPr>
        <p:spPr>
          <a:xfrm>
            <a:off x="8187475" y="2657378"/>
            <a:ext cx="5261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Dichroic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0FB2C93-60C7-8E4E-9209-A349CA61F945}"/>
              </a:ext>
            </a:extLst>
          </p:cNvPr>
          <p:cNvCxnSpPr>
            <a:cxnSpLocks/>
            <a:stCxn id="30" idx="0"/>
          </p:cNvCxnSpPr>
          <p:nvPr/>
        </p:nvCxnSpPr>
        <p:spPr>
          <a:xfrm flipH="1" flipV="1">
            <a:off x="8162663" y="2813577"/>
            <a:ext cx="6331" cy="55050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DC9E78F5-309E-B04D-95C3-64F24BAA2FA6}"/>
              </a:ext>
            </a:extLst>
          </p:cNvPr>
          <p:cNvSpPr/>
          <p:nvPr/>
        </p:nvSpPr>
        <p:spPr>
          <a:xfrm>
            <a:off x="8045821" y="3364083"/>
            <a:ext cx="246345" cy="2476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5317E19-411C-2046-90F2-0A0111AB376A}"/>
              </a:ext>
            </a:extLst>
          </p:cNvPr>
          <p:cNvCxnSpPr>
            <a:cxnSpLocks/>
          </p:cNvCxnSpPr>
          <p:nvPr/>
        </p:nvCxnSpPr>
        <p:spPr>
          <a:xfrm rot="5400000">
            <a:off x="8045821" y="3364083"/>
            <a:ext cx="246345" cy="24965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73D97FFC-BBF6-B74B-92B8-D3104CDEB021}"/>
              </a:ext>
            </a:extLst>
          </p:cNvPr>
          <p:cNvSpPr txBox="1"/>
          <p:nvPr/>
        </p:nvSpPr>
        <p:spPr>
          <a:xfrm>
            <a:off x="8142158" y="3587427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DPBS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C49F01B-8197-DA4D-9D10-82969BC9C7D0}"/>
              </a:ext>
            </a:extLst>
          </p:cNvPr>
          <p:cNvCxnSpPr>
            <a:cxnSpLocks/>
          </p:cNvCxnSpPr>
          <p:nvPr/>
        </p:nvCxnSpPr>
        <p:spPr>
          <a:xfrm flipH="1" flipV="1">
            <a:off x="8185787" y="3625861"/>
            <a:ext cx="6331" cy="55050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C79CBFD8-87C7-B54C-A0ED-3DA0CB629966}"/>
              </a:ext>
            </a:extLst>
          </p:cNvPr>
          <p:cNvSpPr/>
          <p:nvPr/>
        </p:nvSpPr>
        <p:spPr>
          <a:xfrm rot="19447108">
            <a:off x="8116792" y="4165530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6A5635B-0B5E-4A4C-AFF9-BC0ADB74E09C}"/>
              </a:ext>
            </a:extLst>
          </p:cNvPr>
          <p:cNvCxnSpPr>
            <a:cxnSpLocks/>
            <a:stCxn id="34" idx="0"/>
            <a:endCxn id="38" idx="2"/>
          </p:cNvCxnSpPr>
          <p:nvPr/>
        </p:nvCxnSpPr>
        <p:spPr>
          <a:xfrm flipH="1" flipV="1">
            <a:off x="7539495" y="3511875"/>
            <a:ext cx="636059" cy="65799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934F2747-9086-5347-80CE-D14B93FE8543}"/>
              </a:ext>
            </a:extLst>
          </p:cNvPr>
          <p:cNvSpPr/>
          <p:nvPr/>
        </p:nvSpPr>
        <p:spPr>
          <a:xfrm flipH="1">
            <a:off x="7859886" y="3409976"/>
            <a:ext cx="45719" cy="18986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70B3388-D69F-0C48-9AA6-0F7F06BDAE03}"/>
              </a:ext>
            </a:extLst>
          </p:cNvPr>
          <p:cNvCxnSpPr>
            <a:cxnSpLocks/>
          </p:cNvCxnSpPr>
          <p:nvPr/>
        </p:nvCxnSpPr>
        <p:spPr>
          <a:xfrm flipH="1">
            <a:off x="7500340" y="3497940"/>
            <a:ext cx="546021" cy="128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27783192-2BE5-144F-A167-CCD9E94C52CF}"/>
              </a:ext>
            </a:extLst>
          </p:cNvPr>
          <p:cNvSpPr/>
          <p:nvPr/>
        </p:nvSpPr>
        <p:spPr>
          <a:xfrm rot="17984657">
            <a:off x="7447488" y="3477675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5A66C5A-B469-AC4C-9384-0CB1C10840BE}"/>
              </a:ext>
            </a:extLst>
          </p:cNvPr>
          <p:cNvCxnSpPr/>
          <p:nvPr/>
        </p:nvCxnSpPr>
        <p:spPr>
          <a:xfrm flipV="1">
            <a:off x="7335188" y="3671009"/>
            <a:ext cx="281782" cy="1465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41E381B5-F5AB-E748-9B7D-A0CCA75E0380}"/>
              </a:ext>
            </a:extLst>
          </p:cNvPr>
          <p:cNvSpPr/>
          <p:nvPr/>
        </p:nvSpPr>
        <p:spPr>
          <a:xfrm flipH="1">
            <a:off x="7940919" y="2694829"/>
            <a:ext cx="45719" cy="2154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3A0DC82-7A5B-814D-B3C2-5D386F466E43}"/>
              </a:ext>
            </a:extLst>
          </p:cNvPr>
          <p:cNvSpPr txBox="1"/>
          <p:nvPr/>
        </p:nvSpPr>
        <p:spPr>
          <a:xfrm>
            <a:off x="7781195" y="2518185"/>
            <a:ext cx="17970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F1=150 mm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7A3D0389-D7D2-3A4D-9B88-FFF779E6B41C}"/>
              </a:ext>
            </a:extLst>
          </p:cNvPr>
          <p:cNvSpPr/>
          <p:nvPr/>
        </p:nvSpPr>
        <p:spPr>
          <a:xfrm flipH="1">
            <a:off x="8468087" y="3379691"/>
            <a:ext cx="45719" cy="2154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2D51214-2154-7148-BFFD-67D272FC4E9B}"/>
              </a:ext>
            </a:extLst>
          </p:cNvPr>
          <p:cNvSpPr txBox="1"/>
          <p:nvPr/>
        </p:nvSpPr>
        <p:spPr>
          <a:xfrm>
            <a:off x="8256000" y="3193593"/>
            <a:ext cx="7111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F2=200 mm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94D6D8E-4E4B-D149-A060-831EAE41F813}"/>
              </a:ext>
            </a:extLst>
          </p:cNvPr>
          <p:cNvSpPr txBox="1"/>
          <p:nvPr/>
        </p:nvSpPr>
        <p:spPr>
          <a:xfrm>
            <a:off x="8206333" y="2083221"/>
            <a:ext cx="7008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F2=200 mm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FA7A0FD-8043-CA4A-B1E5-78C426143A78}"/>
              </a:ext>
            </a:extLst>
          </p:cNvPr>
          <p:cNvCxnSpPr>
            <a:cxnSpLocks/>
          </p:cNvCxnSpPr>
          <p:nvPr/>
        </p:nvCxnSpPr>
        <p:spPr>
          <a:xfrm flipH="1" flipV="1">
            <a:off x="8161645" y="2394040"/>
            <a:ext cx="12780" cy="408162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83B1B98-E33E-BD4F-9780-32FF7541FF91}"/>
              </a:ext>
            </a:extLst>
          </p:cNvPr>
          <p:cNvCxnSpPr>
            <a:cxnSpLocks/>
          </p:cNvCxnSpPr>
          <p:nvPr/>
        </p:nvCxnSpPr>
        <p:spPr>
          <a:xfrm>
            <a:off x="8195251" y="2396959"/>
            <a:ext cx="1371737" cy="0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B4E5E724-AF2C-3C41-8F5A-185CE9AEB98C}"/>
              </a:ext>
            </a:extLst>
          </p:cNvPr>
          <p:cNvSpPr/>
          <p:nvPr/>
        </p:nvSpPr>
        <p:spPr>
          <a:xfrm rot="18517736">
            <a:off x="8084382" y="2365589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92F44324-890C-0544-B62C-98401E919C7A}"/>
              </a:ext>
            </a:extLst>
          </p:cNvPr>
          <p:cNvSpPr/>
          <p:nvPr/>
        </p:nvSpPr>
        <p:spPr>
          <a:xfrm flipH="1">
            <a:off x="8455016" y="2286003"/>
            <a:ext cx="45719" cy="21544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8B39268-3A81-BF49-9530-E427523ECFD1}"/>
              </a:ext>
            </a:extLst>
          </p:cNvPr>
          <p:cNvSpPr/>
          <p:nvPr/>
        </p:nvSpPr>
        <p:spPr>
          <a:xfrm>
            <a:off x="8939091" y="2269165"/>
            <a:ext cx="45719" cy="277035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10C8D7C-AE7D-694A-8FA5-CAF2A4CEB778}"/>
              </a:ext>
            </a:extLst>
          </p:cNvPr>
          <p:cNvSpPr/>
          <p:nvPr/>
        </p:nvSpPr>
        <p:spPr>
          <a:xfrm>
            <a:off x="8935233" y="3371230"/>
            <a:ext cx="45719" cy="277035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7B2E3CF-82AB-084F-AF6E-F2F4C6E2C94A}"/>
              </a:ext>
            </a:extLst>
          </p:cNvPr>
          <p:cNvSpPr txBox="1"/>
          <p:nvPr/>
        </p:nvSpPr>
        <p:spPr>
          <a:xfrm>
            <a:off x="8714897" y="2566504"/>
            <a:ext cx="900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LP filter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3E0BC4D-E881-794D-910C-F3D27512B1B5}"/>
              </a:ext>
            </a:extLst>
          </p:cNvPr>
          <p:cNvSpPr txBox="1"/>
          <p:nvPr/>
        </p:nvSpPr>
        <p:spPr>
          <a:xfrm>
            <a:off x="8702311" y="3659807"/>
            <a:ext cx="900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LP filter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5A16347-1F31-5E49-959A-E611FD35BA8D}"/>
              </a:ext>
            </a:extLst>
          </p:cNvPr>
          <p:cNvSpPr/>
          <p:nvPr/>
        </p:nvSpPr>
        <p:spPr>
          <a:xfrm rot="2931625">
            <a:off x="7701408" y="3778065"/>
            <a:ext cx="306898" cy="123811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868170E-3C7B-644E-8EFB-7141E9D019A9}"/>
              </a:ext>
            </a:extLst>
          </p:cNvPr>
          <p:cNvSpPr txBox="1"/>
          <p:nvPr/>
        </p:nvSpPr>
        <p:spPr>
          <a:xfrm>
            <a:off x="7583350" y="3943698"/>
            <a:ext cx="9007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PPTKP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DB637DB-4511-504E-A1CB-FEA8F8024062}"/>
              </a:ext>
            </a:extLst>
          </p:cNvPr>
          <p:cNvSpPr txBox="1"/>
          <p:nvPr/>
        </p:nvSpPr>
        <p:spPr>
          <a:xfrm>
            <a:off x="7623498" y="3216880"/>
            <a:ext cx="4555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DHWP</a:t>
            </a:r>
          </a:p>
        </p:txBody>
      </p:sp>
      <p:sp>
        <p:nvSpPr>
          <p:cNvPr id="56" name="Partial Circle 180">
            <a:extLst>
              <a:ext uri="{FF2B5EF4-FFF2-40B4-BE49-F238E27FC236}">
                <a16:creationId xmlns:a16="http://schemas.microsoft.com/office/drawing/2014/main" id="{7EFBC52C-9A5F-7E47-BA60-AB35564DC952}"/>
              </a:ext>
            </a:extLst>
          </p:cNvPr>
          <p:cNvSpPr/>
          <p:nvPr/>
        </p:nvSpPr>
        <p:spPr>
          <a:xfrm rot="10800000">
            <a:off x="9831178" y="2512689"/>
            <a:ext cx="135819" cy="208716"/>
          </a:xfrm>
          <a:prstGeom prst="pie">
            <a:avLst>
              <a:gd name="adj1" fmla="val 5407557"/>
              <a:gd name="adj2" fmla="val 16200000"/>
            </a:avLst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B36CE4D-8FD9-8F4C-8708-24F47E45EDE0}"/>
              </a:ext>
            </a:extLst>
          </p:cNvPr>
          <p:cNvSpPr txBox="1"/>
          <p:nvPr/>
        </p:nvSpPr>
        <p:spPr>
          <a:xfrm>
            <a:off x="9576531" y="2735161"/>
            <a:ext cx="15037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Aspheric lens/</a:t>
            </a:r>
            <a:r>
              <a:rPr lang="en-US" altLang="zh-CN" sz="800" dirty="0"/>
              <a:t>coupling stage</a:t>
            </a:r>
            <a:endParaRPr lang="en-US" sz="800" dirty="0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7795AB4-B22D-B34D-BDFC-D04DF0A15012}"/>
              </a:ext>
            </a:extLst>
          </p:cNvPr>
          <p:cNvCxnSpPr>
            <a:cxnSpLocks/>
          </p:cNvCxnSpPr>
          <p:nvPr/>
        </p:nvCxnSpPr>
        <p:spPr>
          <a:xfrm>
            <a:off x="9577562" y="2601863"/>
            <a:ext cx="321526" cy="2956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E7F73C2-7C7F-8D44-84EC-6C43B456E8F6}"/>
              </a:ext>
            </a:extLst>
          </p:cNvPr>
          <p:cNvCxnSpPr>
            <a:cxnSpLocks/>
            <a:stCxn id="61" idx="2"/>
          </p:cNvCxnSpPr>
          <p:nvPr/>
        </p:nvCxnSpPr>
        <p:spPr>
          <a:xfrm flipH="1" flipV="1">
            <a:off x="9576531" y="2398503"/>
            <a:ext cx="1031" cy="210904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04243C8B-9CE5-9740-AFF3-8191F61DC319}"/>
              </a:ext>
            </a:extLst>
          </p:cNvPr>
          <p:cNvSpPr/>
          <p:nvPr/>
        </p:nvSpPr>
        <p:spPr>
          <a:xfrm rot="13430300">
            <a:off x="9515654" y="2362752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71BB7DB-4982-9543-8430-C02B4A8D640B}"/>
              </a:ext>
            </a:extLst>
          </p:cNvPr>
          <p:cNvSpPr/>
          <p:nvPr/>
        </p:nvSpPr>
        <p:spPr>
          <a:xfrm rot="13430300">
            <a:off x="9489570" y="2603036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Partial Circle 196">
            <a:extLst>
              <a:ext uri="{FF2B5EF4-FFF2-40B4-BE49-F238E27FC236}">
                <a16:creationId xmlns:a16="http://schemas.microsoft.com/office/drawing/2014/main" id="{502F2576-6D28-1848-912D-36B40AD9DC4C}"/>
              </a:ext>
            </a:extLst>
          </p:cNvPr>
          <p:cNvSpPr/>
          <p:nvPr/>
        </p:nvSpPr>
        <p:spPr>
          <a:xfrm rot="10800000">
            <a:off x="9844175" y="3622861"/>
            <a:ext cx="135819" cy="208716"/>
          </a:xfrm>
          <a:prstGeom prst="pie">
            <a:avLst>
              <a:gd name="adj1" fmla="val 5407557"/>
              <a:gd name="adj2" fmla="val 16200000"/>
            </a:avLst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B351B77-CEF7-BD4D-8487-3A4B757D04AC}"/>
              </a:ext>
            </a:extLst>
          </p:cNvPr>
          <p:cNvSpPr txBox="1"/>
          <p:nvPr/>
        </p:nvSpPr>
        <p:spPr>
          <a:xfrm>
            <a:off x="9589528" y="3845333"/>
            <a:ext cx="15037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Aspheric lens/</a:t>
            </a:r>
            <a:r>
              <a:rPr lang="en-US" altLang="zh-CN" sz="800" dirty="0"/>
              <a:t>coupling stage</a:t>
            </a:r>
            <a:endParaRPr lang="en-US" sz="800" dirty="0"/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0A16D6C-7260-B44A-990C-F2DD347968FF}"/>
              </a:ext>
            </a:extLst>
          </p:cNvPr>
          <p:cNvCxnSpPr>
            <a:cxnSpLocks/>
          </p:cNvCxnSpPr>
          <p:nvPr/>
        </p:nvCxnSpPr>
        <p:spPr>
          <a:xfrm>
            <a:off x="9590559" y="3712035"/>
            <a:ext cx="321526" cy="2956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9E1CAB1-AA44-3647-8E6D-EEE149519AC5}"/>
              </a:ext>
            </a:extLst>
          </p:cNvPr>
          <p:cNvCxnSpPr>
            <a:cxnSpLocks/>
            <a:stCxn id="67" idx="2"/>
          </p:cNvCxnSpPr>
          <p:nvPr/>
        </p:nvCxnSpPr>
        <p:spPr>
          <a:xfrm flipH="1" flipV="1">
            <a:off x="9589528" y="3508675"/>
            <a:ext cx="1031" cy="210904"/>
          </a:xfrm>
          <a:prstGeom prst="line">
            <a:avLst/>
          </a:prstGeom>
          <a:ln w="19050">
            <a:solidFill>
              <a:srgbClr val="FF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FE5D8DAC-4BEC-AE4F-9EBA-E53E24112AF3}"/>
              </a:ext>
            </a:extLst>
          </p:cNvPr>
          <p:cNvSpPr/>
          <p:nvPr/>
        </p:nvSpPr>
        <p:spPr>
          <a:xfrm rot="13430300">
            <a:off x="9528651" y="3472924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312C008-3CAE-C448-A056-C78935D2F6FF}"/>
              </a:ext>
            </a:extLst>
          </p:cNvPr>
          <p:cNvSpPr/>
          <p:nvPr/>
        </p:nvSpPr>
        <p:spPr>
          <a:xfrm rot="13430300">
            <a:off x="9502567" y="3713208"/>
            <a:ext cx="144319" cy="4571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2510AED9-0F89-B34A-8A95-4899300292AA}"/>
              </a:ext>
            </a:extLst>
          </p:cNvPr>
          <p:cNvSpPr/>
          <p:nvPr/>
        </p:nvSpPr>
        <p:spPr>
          <a:xfrm flipH="1">
            <a:off x="5211361" y="5317207"/>
            <a:ext cx="108549" cy="47150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43037A92-5D49-9B4E-9A0D-E7DE4AE7F85A}"/>
              </a:ext>
            </a:extLst>
          </p:cNvPr>
          <p:cNvSpPr/>
          <p:nvPr/>
        </p:nvSpPr>
        <p:spPr>
          <a:xfrm flipH="1">
            <a:off x="8856443" y="5325398"/>
            <a:ext cx="108549" cy="47150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Partial Circle 228">
            <a:extLst>
              <a:ext uri="{FF2B5EF4-FFF2-40B4-BE49-F238E27FC236}">
                <a16:creationId xmlns:a16="http://schemas.microsoft.com/office/drawing/2014/main" id="{C4FB7301-728A-574D-9964-AE4D1F0BE97E}"/>
              </a:ext>
            </a:extLst>
          </p:cNvPr>
          <p:cNvSpPr/>
          <p:nvPr/>
        </p:nvSpPr>
        <p:spPr>
          <a:xfrm rot="10800000">
            <a:off x="10557042" y="5368486"/>
            <a:ext cx="135819" cy="369332"/>
          </a:xfrm>
          <a:prstGeom prst="pie">
            <a:avLst>
              <a:gd name="adj1" fmla="val 5407557"/>
              <a:gd name="adj2" fmla="val 16200000"/>
            </a:avLst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FEF201DE-DACE-A045-BE1A-168C1C307F5A}"/>
              </a:ext>
            </a:extLst>
          </p:cNvPr>
          <p:cNvSpPr/>
          <p:nvPr/>
        </p:nvSpPr>
        <p:spPr>
          <a:xfrm>
            <a:off x="6864904" y="5471187"/>
            <a:ext cx="392271" cy="16976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899CB159-FED6-5C41-96F5-B6C349C7CE2B}"/>
              </a:ext>
            </a:extLst>
          </p:cNvPr>
          <p:cNvCxnSpPr>
            <a:cxnSpLocks/>
            <a:endCxn id="71" idx="1"/>
          </p:cNvCxnSpPr>
          <p:nvPr/>
        </p:nvCxnSpPr>
        <p:spPr>
          <a:xfrm>
            <a:off x="5304464" y="5430885"/>
            <a:ext cx="1560440" cy="12518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9C579B5-F681-8442-9A81-3BDF73661744}"/>
              </a:ext>
            </a:extLst>
          </p:cNvPr>
          <p:cNvCxnSpPr>
            <a:cxnSpLocks/>
          </p:cNvCxnSpPr>
          <p:nvPr/>
        </p:nvCxnSpPr>
        <p:spPr>
          <a:xfrm flipH="1">
            <a:off x="7616422" y="4439907"/>
            <a:ext cx="156928" cy="6599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CC6154D3-8310-4640-A48A-F97FA01F6C98}"/>
              </a:ext>
            </a:extLst>
          </p:cNvPr>
          <p:cNvSpPr txBox="1"/>
          <p:nvPr/>
        </p:nvSpPr>
        <p:spPr>
          <a:xfrm>
            <a:off x="7668309" y="4613996"/>
            <a:ext cx="12818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Focusing and collimating lens</a:t>
            </a:r>
          </a:p>
        </p:txBody>
      </p:sp>
      <p:pic>
        <p:nvPicPr>
          <p:cNvPr id="75" name="Picture 2">
            <a:extLst>
              <a:ext uri="{FF2B5EF4-FFF2-40B4-BE49-F238E27FC236}">
                <a16:creationId xmlns:a16="http://schemas.microsoft.com/office/drawing/2014/main" id="{B297BD22-C4FF-0C47-8685-1C1060655D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415" y="2921110"/>
            <a:ext cx="4170565" cy="1984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87C7F41F-5D8B-5243-8DD0-A80A4530581E}"/>
                  </a:ext>
                </a:extLst>
              </p:cNvPr>
              <p:cNvSpPr txBox="1"/>
              <p:nvPr/>
            </p:nvSpPr>
            <p:spPr>
              <a:xfrm>
                <a:off x="1306058" y="3419733"/>
                <a:ext cx="24993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Cross g2: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=65±1.2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87C7F41F-5D8B-5243-8DD0-A80A453058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6058" y="3419733"/>
                <a:ext cx="2499360" cy="369332"/>
              </a:xfrm>
              <a:prstGeom prst="rect">
                <a:avLst/>
              </a:prstGeom>
              <a:blipFill>
                <a:blip r:embed="rId3"/>
                <a:stretch>
                  <a:fillRect l="-2020" t="-3333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7" name="Picture 2">
            <a:extLst>
              <a:ext uri="{FF2B5EF4-FFF2-40B4-BE49-F238E27FC236}">
                <a16:creationId xmlns:a16="http://schemas.microsoft.com/office/drawing/2014/main" id="{1E9766C5-E1B7-E54C-B4E9-D16216FCB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180" y="4952550"/>
            <a:ext cx="2763168" cy="1726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29BB3E39-35A5-5241-9B43-9386C539006E}"/>
                  </a:ext>
                </a:extLst>
              </p:cNvPr>
              <p:cNvSpPr txBox="1"/>
              <p:nvPr/>
            </p:nvSpPr>
            <p:spPr>
              <a:xfrm>
                <a:off x="1745150" y="5216346"/>
                <a:ext cx="2041912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Auto g2: </a:t>
                </a:r>
                <a14:m>
                  <m:oMath xmlns:m="http://schemas.openxmlformats.org/officeDocument/2006/math"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en-US" sz="1200"/>
                      <m:t>1.3048</m:t>
                    </m:r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±0.08</m:t>
                    </m:r>
                  </m:oMath>
                </a14:m>
                <a:br>
                  <a:rPr lang="en-US" dirty="0"/>
                </a:br>
                <a:endParaRPr lang="en-US" dirty="0"/>
              </a:p>
            </p:txBody>
          </p:sp>
        </mc:Choice>
        <mc:Fallback xmlns=""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29BB3E39-35A5-5241-9B43-9386C53900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5150" y="5216346"/>
                <a:ext cx="2041912" cy="5539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9" name="TextBox 78">
            <a:extLst>
              <a:ext uri="{FF2B5EF4-FFF2-40B4-BE49-F238E27FC236}">
                <a16:creationId xmlns:a16="http://schemas.microsoft.com/office/drawing/2014/main" id="{F360DDE1-88D5-4C4D-B7F2-4E5838BED64A}"/>
              </a:ext>
            </a:extLst>
          </p:cNvPr>
          <p:cNvSpPr txBox="1"/>
          <p:nvPr/>
        </p:nvSpPr>
        <p:spPr>
          <a:xfrm>
            <a:off x="229715" y="1454848"/>
            <a:ext cx="468143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Pump with Tsunami  (80 </a:t>
            </a:r>
            <a:r>
              <a:rPr lang="en-US" sz="1600" dirty="0" err="1"/>
              <a:t>Mhz</a:t>
            </a:r>
            <a:r>
              <a:rPr lang="en-US" sz="1600" dirty="0"/>
              <a:t>, 775nm, 100fs )+pulse shaper (With </a:t>
            </a:r>
            <a:r>
              <a:rPr lang="en-US" sz="1600" dirty="0" err="1"/>
              <a:t>grating+single</a:t>
            </a:r>
            <a:r>
              <a:rPr lang="en-US" sz="1600" dirty="0"/>
              <a:t> model fiber as small slit),  the shaped pulse is around 0.65nm bandwidth at 1550, but not Fourier transform limited.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photon are detected with </a:t>
            </a:r>
            <a:r>
              <a:rPr lang="en-US" sz="1600" dirty="0" err="1"/>
              <a:t>InGaAs</a:t>
            </a:r>
            <a:r>
              <a:rPr lang="en-US" sz="1600" dirty="0"/>
              <a:t> detection, with &lt;10% efficacy and 40K/4K dark counts rate </a:t>
            </a:r>
          </a:p>
        </p:txBody>
      </p:sp>
      <p:sp>
        <p:nvSpPr>
          <p:cNvPr id="80" name="Slide Number Placeholder 79">
            <a:extLst>
              <a:ext uri="{FF2B5EF4-FFF2-40B4-BE49-F238E27FC236}">
                <a16:creationId xmlns:a16="http://schemas.microsoft.com/office/drawing/2014/main" id="{18C60DAC-21F1-704B-8089-53E56292D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113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D11C2-0F4A-294D-9D81-3AABCC8CF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Photon Pair Source</a:t>
            </a:r>
          </a:p>
        </p:txBody>
      </p:sp>
      <p:pic>
        <p:nvPicPr>
          <p:cNvPr id="3" name="Picture 2" descr="Image preview">
            <a:extLst>
              <a:ext uri="{FF2B5EF4-FFF2-40B4-BE49-F238E27FC236}">
                <a16:creationId xmlns:a16="http://schemas.microsoft.com/office/drawing/2014/main" id="{23D09467-B2DA-FD46-AF84-ACE8E51BD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620" y="2083730"/>
            <a:ext cx="4263753" cy="3197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1ABF8D-6245-954C-8224-2B658F4D9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5967" y="2144105"/>
            <a:ext cx="5939649" cy="463920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C4C245A-CD48-A24B-9549-E8BA2DDBEC86}"/>
              </a:ext>
            </a:extLst>
          </p:cNvPr>
          <p:cNvCxnSpPr/>
          <p:nvPr/>
        </p:nvCxnSpPr>
        <p:spPr>
          <a:xfrm flipV="1">
            <a:off x="4058697" y="5628180"/>
            <a:ext cx="931875" cy="20300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8F56CD9-7B04-8642-9CC9-879F10F032E2}"/>
              </a:ext>
            </a:extLst>
          </p:cNvPr>
          <p:cNvSpPr txBox="1"/>
          <p:nvPr/>
        </p:nvSpPr>
        <p:spPr>
          <a:xfrm>
            <a:off x="1720906" y="5578371"/>
            <a:ext cx="2250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  <a:r>
              <a:rPr lang="en-US" altLang="zh-CN" dirty="0"/>
              <a:t>xpected purity with 1.5ps pump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5FEF20-1141-5240-891D-951DA2289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992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86DF6-6312-BD45-B742-55DBD287F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Pritel</a:t>
            </a:r>
            <a:r>
              <a:rPr lang="en-US" dirty="0"/>
              <a:t> Laser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9E890E-328D-6F4A-9EA1-09E63AF4B2C5}"/>
              </a:ext>
            </a:extLst>
          </p:cNvPr>
          <p:cNvSpPr txBox="1"/>
          <p:nvPr/>
        </p:nvSpPr>
        <p:spPr>
          <a:xfrm>
            <a:off x="123568" y="3101545"/>
            <a:ext cx="848354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Mode Locked fiber laser in telecom (tunable around 1550nm)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Tunable rep rate up to 10.017GHz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Pulse-widths from 1.3-6.5ps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SHG also provided with laser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Possibly use the laser/SHG to pump the single photon source instead of current setup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626A08-E6B4-1243-95FD-BE4D0EB7A7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29" r="27568" b="9062"/>
          <a:stretch/>
        </p:blipFill>
        <p:spPr>
          <a:xfrm>
            <a:off x="6858000" y="1285102"/>
            <a:ext cx="4967416" cy="23724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BD0528-4C26-FC4B-BC88-EB58031544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2" t="31886" r="4223" b="22209"/>
          <a:stretch/>
        </p:blipFill>
        <p:spPr>
          <a:xfrm>
            <a:off x="2726724" y="4795055"/>
            <a:ext cx="9465276" cy="2062945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E676874-5EDE-8C43-90CC-F7A11084F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B71F6-63FF-495C-992E-40FB3D909B9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527164"/>
      </p:ext>
    </p:extLst>
  </p:cSld>
  <p:clrMapOvr>
    <a:masterClrMapping/>
  </p:clrMapOvr>
</p:sld>
</file>

<file path=ppt/theme/theme1.xml><?xml version="1.0" encoding="utf-8"?>
<a:theme xmlns:a="http://schemas.openxmlformats.org/drawingml/2006/main" name="kwiat ppt theme mark 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st theme 5" id="{4D9C38F1-2FB3-4349-9079-F7662BB3D459}" vid="{3411971D-0012-4593-9AB6-285C732F71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kwiat ppt theme mark 1</Template>
  <TotalTime>18374</TotalTime>
  <Words>346</Words>
  <Application>Microsoft Macintosh PowerPoint</Application>
  <PresentationFormat>Widescreen</PresentationFormat>
  <Paragraphs>88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等线</vt:lpstr>
      <vt:lpstr>Arial</vt:lpstr>
      <vt:lpstr>Calibri</vt:lpstr>
      <vt:lpstr>Calibri Light</vt:lpstr>
      <vt:lpstr>Cambria Math</vt:lpstr>
      <vt:lpstr>Wingdings</vt:lpstr>
      <vt:lpstr>kwiat ppt theme mark 1</vt:lpstr>
      <vt:lpstr>In-Fiber Network</vt:lpstr>
      <vt:lpstr>Urbana-Chicago Fiber Link</vt:lpstr>
      <vt:lpstr>Polarization Stability</vt:lpstr>
      <vt:lpstr>Polarization Stability</vt:lpstr>
      <vt:lpstr>Polarization Stability</vt:lpstr>
      <vt:lpstr>Polarization Check Method 2</vt:lpstr>
      <vt:lpstr>Photon Pair Source</vt:lpstr>
      <vt:lpstr>Photon Pair Source</vt:lpstr>
      <vt:lpstr>Pritel Laser</vt:lpstr>
      <vt:lpstr>PowerPoint Presentation</vt:lpstr>
      <vt:lpstr>Pritel SHG</vt:lpstr>
      <vt:lpstr>PPS Future Measurements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[Insert Your Name]’s Update</dc:title>
  <dc:creator>Colin Lualdi</dc:creator>
  <cp:lastModifiedBy>Keshav Kapoor</cp:lastModifiedBy>
  <cp:revision>20</cp:revision>
  <dcterms:created xsi:type="dcterms:W3CDTF">2021-07-22T15:48:38Z</dcterms:created>
  <dcterms:modified xsi:type="dcterms:W3CDTF">2023-01-26T02:00:51Z</dcterms:modified>
</cp:coreProperties>
</file>